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6"/>
  </p:notesMasterIdLst>
  <p:handoutMasterIdLst>
    <p:handoutMasterId r:id="rId47"/>
  </p:handoutMasterIdLst>
  <p:sldIdLst>
    <p:sldId id="382" r:id="rId2"/>
    <p:sldId id="398" r:id="rId3"/>
    <p:sldId id="383" r:id="rId4"/>
    <p:sldId id="384" r:id="rId5"/>
    <p:sldId id="385" r:id="rId6"/>
    <p:sldId id="386" r:id="rId7"/>
    <p:sldId id="387" r:id="rId8"/>
    <p:sldId id="388" r:id="rId9"/>
    <p:sldId id="389" r:id="rId10"/>
    <p:sldId id="390" r:id="rId11"/>
    <p:sldId id="391" r:id="rId12"/>
    <p:sldId id="392" r:id="rId13"/>
    <p:sldId id="393" r:id="rId14"/>
    <p:sldId id="394" r:id="rId15"/>
    <p:sldId id="395" r:id="rId16"/>
    <p:sldId id="425" r:id="rId17"/>
    <p:sldId id="446" r:id="rId18"/>
    <p:sldId id="450" r:id="rId19"/>
    <p:sldId id="415" r:id="rId20"/>
    <p:sldId id="414" r:id="rId21"/>
    <p:sldId id="416" r:id="rId22"/>
    <p:sldId id="413" r:id="rId23"/>
    <p:sldId id="417" r:id="rId24"/>
    <p:sldId id="443" r:id="rId25"/>
    <p:sldId id="368" r:id="rId26"/>
    <p:sldId id="445" r:id="rId27"/>
    <p:sldId id="442" r:id="rId28"/>
    <p:sldId id="429" r:id="rId29"/>
    <p:sldId id="430" r:id="rId30"/>
    <p:sldId id="431" r:id="rId31"/>
    <p:sldId id="453" r:id="rId32"/>
    <p:sldId id="432" r:id="rId33"/>
    <p:sldId id="451" r:id="rId34"/>
    <p:sldId id="452" r:id="rId35"/>
    <p:sldId id="454" r:id="rId36"/>
    <p:sldId id="455" r:id="rId37"/>
    <p:sldId id="433" r:id="rId38"/>
    <p:sldId id="434" r:id="rId39"/>
    <p:sldId id="436" r:id="rId40"/>
    <p:sldId id="437" r:id="rId41"/>
    <p:sldId id="438" r:id="rId42"/>
    <p:sldId id="439" r:id="rId43"/>
    <p:sldId id="440" r:id="rId44"/>
    <p:sldId id="441" r:id="rId45"/>
  </p:sldIdLst>
  <p:sldSz cx="9144000" cy="6858000" type="screen4x3"/>
  <p:notesSz cx="6811963" cy="9942513"/>
  <p:defaultTextStyle>
    <a:defPPr>
      <a:defRPr lang="en-GB"/>
    </a:defPPr>
    <a:lvl1pPr algn="l" rtl="0" eaLnBrk="0" fontAlgn="base" hangingPunct="0">
      <a:spcBef>
        <a:spcPct val="0"/>
      </a:spcBef>
      <a:spcAft>
        <a:spcPct val="0"/>
      </a:spcAft>
      <a:defRPr sz="2400" kern="1200">
        <a:solidFill>
          <a:schemeClr val="tx1"/>
        </a:solidFill>
        <a:latin typeface="Century Gothic" pitchFamily="34" charset="0"/>
        <a:ea typeface="+mn-ea"/>
        <a:cs typeface="+mn-cs"/>
      </a:defRPr>
    </a:lvl1pPr>
    <a:lvl2pPr marL="457200" algn="l" rtl="0" eaLnBrk="0" fontAlgn="base" hangingPunct="0">
      <a:spcBef>
        <a:spcPct val="0"/>
      </a:spcBef>
      <a:spcAft>
        <a:spcPct val="0"/>
      </a:spcAft>
      <a:defRPr sz="2400" kern="1200">
        <a:solidFill>
          <a:schemeClr val="tx1"/>
        </a:solidFill>
        <a:latin typeface="Century Gothic" pitchFamily="34" charset="0"/>
        <a:ea typeface="+mn-ea"/>
        <a:cs typeface="+mn-cs"/>
      </a:defRPr>
    </a:lvl2pPr>
    <a:lvl3pPr marL="914400" algn="l" rtl="0" eaLnBrk="0" fontAlgn="base" hangingPunct="0">
      <a:spcBef>
        <a:spcPct val="0"/>
      </a:spcBef>
      <a:spcAft>
        <a:spcPct val="0"/>
      </a:spcAft>
      <a:defRPr sz="2400" kern="1200">
        <a:solidFill>
          <a:schemeClr val="tx1"/>
        </a:solidFill>
        <a:latin typeface="Century Gothic"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Century Gothic"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Century Gothic" pitchFamily="34" charset="0"/>
        <a:ea typeface="+mn-ea"/>
        <a:cs typeface="+mn-cs"/>
      </a:defRPr>
    </a:lvl5pPr>
    <a:lvl6pPr marL="2286000" algn="l" defTabSz="914400" rtl="0" eaLnBrk="1" latinLnBrk="0" hangingPunct="1">
      <a:defRPr sz="2400" kern="1200">
        <a:solidFill>
          <a:schemeClr val="tx1"/>
        </a:solidFill>
        <a:latin typeface="Century Gothic" pitchFamily="34" charset="0"/>
        <a:ea typeface="+mn-ea"/>
        <a:cs typeface="+mn-cs"/>
      </a:defRPr>
    </a:lvl6pPr>
    <a:lvl7pPr marL="2743200" algn="l" defTabSz="914400" rtl="0" eaLnBrk="1" latinLnBrk="0" hangingPunct="1">
      <a:defRPr sz="2400" kern="1200">
        <a:solidFill>
          <a:schemeClr val="tx1"/>
        </a:solidFill>
        <a:latin typeface="Century Gothic" pitchFamily="34" charset="0"/>
        <a:ea typeface="+mn-ea"/>
        <a:cs typeface="+mn-cs"/>
      </a:defRPr>
    </a:lvl7pPr>
    <a:lvl8pPr marL="3200400" algn="l" defTabSz="914400" rtl="0" eaLnBrk="1" latinLnBrk="0" hangingPunct="1">
      <a:defRPr sz="2400" kern="1200">
        <a:solidFill>
          <a:schemeClr val="tx1"/>
        </a:solidFill>
        <a:latin typeface="Century Gothic" pitchFamily="34" charset="0"/>
        <a:ea typeface="+mn-ea"/>
        <a:cs typeface="+mn-cs"/>
      </a:defRPr>
    </a:lvl8pPr>
    <a:lvl9pPr marL="3657600" algn="l" defTabSz="914400" rtl="0" eaLnBrk="1" latinLnBrk="0" hangingPunct="1">
      <a:defRPr sz="2400" kern="1200">
        <a:solidFill>
          <a:schemeClr val="tx1"/>
        </a:solidFill>
        <a:latin typeface="Century Gothic"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FF9B"/>
    <a:srgbClr val="66FF33"/>
    <a:srgbClr val="FF9933"/>
    <a:srgbClr val="FF3300"/>
    <a:srgbClr val="5F5F5F"/>
    <a:srgbClr val="EFB9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3560" autoAdjust="0"/>
    <p:restoredTop sz="93846" autoAdjust="0"/>
  </p:normalViewPr>
  <p:slideViewPr>
    <p:cSldViewPr snapToGrid="0">
      <p:cViewPr varScale="1">
        <p:scale>
          <a:sx n="65" d="100"/>
          <a:sy n="65" d="100"/>
        </p:scale>
        <p:origin x="-1218" y="-108"/>
      </p:cViewPr>
      <p:guideLst>
        <p:guide orient="horz" pos="2160"/>
        <p:guide pos="2880"/>
      </p:guideLst>
    </p:cSldViewPr>
  </p:slideViewPr>
  <p:outlineViewPr>
    <p:cViewPr>
      <p:scale>
        <a:sx n="33" d="100"/>
        <a:sy n="33" d="100"/>
      </p:scale>
      <p:origin x="30" y="23808"/>
    </p:cViewPr>
  </p:outlineViewPr>
  <p:notesTextViewPr>
    <p:cViewPr>
      <p:scale>
        <a:sx n="1" d="1"/>
        <a:sy n="1" d="1"/>
      </p:scale>
      <p:origin x="0" y="0"/>
    </p:cViewPr>
  </p:notesTextViewPr>
  <p:sorterViewPr>
    <p:cViewPr>
      <p:scale>
        <a:sx n="80" d="100"/>
        <a:sy n="80" d="100"/>
      </p:scale>
      <p:origin x="0" y="2106"/>
    </p:cViewPr>
  </p:sorterViewPr>
  <p:notesViewPr>
    <p:cSldViewPr snapToGrid="0">
      <p:cViewPr varScale="1">
        <p:scale>
          <a:sx n="74" d="100"/>
          <a:sy n="74" d="100"/>
        </p:scale>
        <p:origin x="-2172" y="-108"/>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51851" cy="49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733" tIns="45866" rIns="91733" bIns="45866" numCol="1" anchor="t" anchorCtr="0" compatLnSpc="1">
            <a:prstTxWarp prst="textNoShape">
              <a:avLst/>
            </a:prstTxWarp>
          </a:bodyPr>
          <a:lstStyle>
            <a:lvl1pPr>
              <a:defRPr sz="1200">
                <a:latin typeface="Arial" charset="0"/>
              </a:defRPr>
            </a:lvl1pPr>
          </a:lstStyle>
          <a:p>
            <a:endParaRPr lang="en-GB"/>
          </a:p>
        </p:txBody>
      </p:sp>
      <p:sp>
        <p:nvSpPr>
          <p:cNvPr id="9219" name="Rectangle 3"/>
          <p:cNvSpPr>
            <a:spLocks noGrp="1" noChangeArrowheads="1"/>
          </p:cNvSpPr>
          <p:nvPr>
            <p:ph type="dt" sz="quarter" idx="1"/>
          </p:nvPr>
        </p:nvSpPr>
        <p:spPr bwMode="auto">
          <a:xfrm>
            <a:off x="3860112" y="0"/>
            <a:ext cx="2951851" cy="49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733" tIns="45866" rIns="91733" bIns="45866" numCol="1" anchor="t" anchorCtr="0" compatLnSpc="1">
            <a:prstTxWarp prst="textNoShape">
              <a:avLst/>
            </a:prstTxWarp>
          </a:bodyPr>
          <a:lstStyle>
            <a:lvl1pPr algn="r">
              <a:defRPr sz="1200">
                <a:latin typeface="Arial" charset="0"/>
              </a:defRPr>
            </a:lvl1pPr>
          </a:lstStyle>
          <a:p>
            <a:endParaRPr lang="en-GB"/>
          </a:p>
        </p:txBody>
      </p:sp>
      <p:sp>
        <p:nvSpPr>
          <p:cNvPr id="9220" name="Rectangle 4"/>
          <p:cNvSpPr>
            <a:spLocks noGrp="1" noChangeArrowheads="1"/>
          </p:cNvSpPr>
          <p:nvPr>
            <p:ph type="ftr" sz="quarter" idx="2"/>
          </p:nvPr>
        </p:nvSpPr>
        <p:spPr bwMode="auto">
          <a:xfrm>
            <a:off x="0" y="9445388"/>
            <a:ext cx="2951851" cy="49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733" tIns="45866" rIns="91733" bIns="45866" numCol="1" anchor="b" anchorCtr="0" compatLnSpc="1">
            <a:prstTxWarp prst="textNoShape">
              <a:avLst/>
            </a:prstTxWarp>
          </a:bodyPr>
          <a:lstStyle>
            <a:lvl1pPr>
              <a:defRPr sz="1200">
                <a:latin typeface="Arial" charset="0"/>
              </a:defRPr>
            </a:lvl1pPr>
          </a:lstStyle>
          <a:p>
            <a:endParaRPr lang="en-GB"/>
          </a:p>
        </p:txBody>
      </p:sp>
      <p:sp>
        <p:nvSpPr>
          <p:cNvPr id="9221" name="Rectangle 5"/>
          <p:cNvSpPr>
            <a:spLocks noGrp="1" noChangeArrowheads="1"/>
          </p:cNvSpPr>
          <p:nvPr>
            <p:ph type="sldNum" sz="quarter" idx="3"/>
          </p:nvPr>
        </p:nvSpPr>
        <p:spPr bwMode="auto">
          <a:xfrm>
            <a:off x="3860112" y="9445388"/>
            <a:ext cx="2951851" cy="49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733" tIns="45866" rIns="91733" bIns="45866" numCol="1" anchor="b" anchorCtr="0" compatLnSpc="1">
            <a:prstTxWarp prst="textNoShape">
              <a:avLst/>
            </a:prstTxWarp>
          </a:bodyPr>
          <a:lstStyle>
            <a:lvl1pPr algn="r">
              <a:defRPr sz="1200">
                <a:latin typeface="Arial" charset="0"/>
              </a:defRPr>
            </a:lvl1pPr>
          </a:lstStyle>
          <a:p>
            <a:fld id="{C5029E26-3CDE-4E2A-9243-F4CFA73F77C0}" type="slidenum">
              <a:rPr lang="en-GB"/>
              <a:pPr/>
              <a:t>‹#›</a:t>
            </a:fld>
            <a:endParaRPr lang="en-GB"/>
          </a:p>
        </p:txBody>
      </p:sp>
    </p:spTree>
    <p:extLst>
      <p:ext uri="{BB962C8B-B14F-4D97-AF65-F5344CB8AC3E}">
        <p14:creationId xmlns:p14="http://schemas.microsoft.com/office/powerpoint/2010/main" val="581971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51851" cy="49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733" tIns="45866" rIns="91733" bIns="45866" numCol="1" anchor="t" anchorCtr="0" compatLnSpc="1">
            <a:prstTxWarp prst="textNoShape">
              <a:avLst/>
            </a:prstTxWarp>
          </a:bodyPr>
          <a:lstStyle>
            <a:lvl1pPr>
              <a:defRPr sz="1200">
                <a:latin typeface="Arial" charset="0"/>
              </a:defRPr>
            </a:lvl1pPr>
          </a:lstStyle>
          <a:p>
            <a:endParaRPr lang="en-GB"/>
          </a:p>
        </p:txBody>
      </p:sp>
      <p:sp>
        <p:nvSpPr>
          <p:cNvPr id="4099" name="Rectangle 3"/>
          <p:cNvSpPr>
            <a:spLocks noGrp="1" noChangeArrowheads="1"/>
          </p:cNvSpPr>
          <p:nvPr>
            <p:ph type="dt" idx="1"/>
          </p:nvPr>
        </p:nvSpPr>
        <p:spPr bwMode="auto">
          <a:xfrm>
            <a:off x="3860112" y="0"/>
            <a:ext cx="2951851" cy="49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733" tIns="45866" rIns="91733" bIns="45866" numCol="1" anchor="t" anchorCtr="0" compatLnSpc="1">
            <a:prstTxWarp prst="textNoShape">
              <a:avLst/>
            </a:prstTxWarp>
          </a:bodyPr>
          <a:lstStyle>
            <a:lvl1pPr algn="r">
              <a:defRPr sz="1200">
                <a:latin typeface="Arial" charset="0"/>
              </a:defRPr>
            </a:lvl1pPr>
          </a:lstStyle>
          <a:p>
            <a:endParaRPr lang="en-GB"/>
          </a:p>
        </p:txBody>
      </p:sp>
      <p:sp>
        <p:nvSpPr>
          <p:cNvPr id="4100" name="Rectangle 4"/>
          <p:cNvSpPr>
            <a:spLocks noGrp="1" noRot="1" noChangeAspect="1" noChangeArrowheads="1" noTextEdit="1"/>
          </p:cNvSpPr>
          <p:nvPr>
            <p:ph type="sldImg" idx="2"/>
          </p:nvPr>
        </p:nvSpPr>
        <p:spPr bwMode="auto">
          <a:xfrm>
            <a:off x="919163" y="746125"/>
            <a:ext cx="4973637" cy="37290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08262" y="4722695"/>
            <a:ext cx="4995440" cy="4474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733" tIns="45866" rIns="91733" bIns="45866"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Rectangle 6"/>
          <p:cNvSpPr>
            <a:spLocks noGrp="1" noChangeArrowheads="1"/>
          </p:cNvSpPr>
          <p:nvPr>
            <p:ph type="ftr" sz="quarter" idx="4"/>
          </p:nvPr>
        </p:nvSpPr>
        <p:spPr bwMode="auto">
          <a:xfrm>
            <a:off x="0" y="9445388"/>
            <a:ext cx="2951851" cy="49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733" tIns="45866" rIns="91733" bIns="45866" numCol="1" anchor="b" anchorCtr="0" compatLnSpc="1">
            <a:prstTxWarp prst="textNoShape">
              <a:avLst/>
            </a:prstTxWarp>
          </a:bodyPr>
          <a:lstStyle>
            <a:lvl1pPr>
              <a:defRPr sz="1200">
                <a:latin typeface="Arial" charset="0"/>
              </a:defRPr>
            </a:lvl1pPr>
          </a:lstStyle>
          <a:p>
            <a:endParaRPr lang="en-GB"/>
          </a:p>
        </p:txBody>
      </p:sp>
      <p:sp>
        <p:nvSpPr>
          <p:cNvPr id="4103" name="Rectangle 7"/>
          <p:cNvSpPr>
            <a:spLocks noGrp="1" noChangeArrowheads="1"/>
          </p:cNvSpPr>
          <p:nvPr>
            <p:ph type="sldNum" sz="quarter" idx="5"/>
          </p:nvPr>
        </p:nvSpPr>
        <p:spPr bwMode="auto">
          <a:xfrm>
            <a:off x="3860112" y="9445388"/>
            <a:ext cx="2951851" cy="49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733" tIns="45866" rIns="91733" bIns="45866" numCol="1" anchor="b" anchorCtr="0" compatLnSpc="1">
            <a:prstTxWarp prst="textNoShape">
              <a:avLst/>
            </a:prstTxWarp>
          </a:bodyPr>
          <a:lstStyle>
            <a:lvl1pPr algn="r">
              <a:defRPr sz="1200">
                <a:latin typeface="Arial" charset="0"/>
              </a:defRPr>
            </a:lvl1pPr>
          </a:lstStyle>
          <a:p>
            <a:fld id="{4D204273-9E39-4C9A-A251-EF1633DCAA43}" type="slidenum">
              <a:rPr lang="en-GB"/>
              <a:pPr/>
              <a:t>‹#›</a:t>
            </a:fld>
            <a:endParaRPr lang="en-GB"/>
          </a:p>
        </p:txBody>
      </p:sp>
    </p:spTree>
    <p:extLst>
      <p:ext uri="{BB962C8B-B14F-4D97-AF65-F5344CB8AC3E}">
        <p14:creationId xmlns:p14="http://schemas.microsoft.com/office/powerpoint/2010/main" val="294399327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204273-9E39-4C9A-A251-EF1633DCAA43}" type="slidenum">
              <a:rPr lang="en-GB" smtClean="0"/>
              <a:pPr/>
              <a:t>25</a:t>
            </a:fld>
            <a:endParaRPr lang="en-GB"/>
          </a:p>
        </p:txBody>
      </p:sp>
    </p:spTree>
    <p:extLst>
      <p:ext uri="{BB962C8B-B14F-4D97-AF65-F5344CB8AC3E}">
        <p14:creationId xmlns:p14="http://schemas.microsoft.com/office/powerpoint/2010/main" val="428442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EB5ACD34-E3F9-42D7-9C6F-0197BD7AA89E}" type="slidenum">
              <a:rPr lang="fr-FR" smtClean="0"/>
              <a:pPr>
                <a:defRPr/>
              </a:pPr>
              <a:t>41</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290" name="Rectangle 2"/>
          <p:cNvSpPr>
            <a:spLocks noGrp="1" noChangeAspect="1" noChangeArrowheads="1"/>
          </p:cNvSpPr>
          <p:nvPr>
            <p:ph type="ctrTitle"/>
          </p:nvPr>
        </p:nvSpPr>
        <p:spPr>
          <a:xfrm>
            <a:off x="685800" y="2286000"/>
            <a:ext cx="7772400" cy="1143000"/>
          </a:xfrm>
        </p:spPr>
        <p:txBody>
          <a:bodyPr/>
          <a:lstStyle>
            <a:lvl1pPr>
              <a:defRPr sz="3600"/>
            </a:lvl1pPr>
          </a:lstStyle>
          <a:p>
            <a:pPr lvl="0"/>
            <a:r>
              <a:rPr lang="en-US" noProof="0" smtClean="0"/>
              <a:t>Click to edit Master title style</a:t>
            </a:r>
          </a:p>
        </p:txBody>
      </p:sp>
      <p:sp>
        <p:nvSpPr>
          <p:cNvPr id="1229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dirty="0" smtClean="0"/>
              <a:t>Click to edit Master subtitle style</a:t>
            </a:r>
          </a:p>
        </p:txBody>
      </p:sp>
      <p:sp>
        <p:nvSpPr>
          <p:cNvPr id="12292" name="Line 4"/>
          <p:cNvSpPr>
            <a:spLocks noChangeShapeType="1"/>
          </p:cNvSpPr>
          <p:nvPr/>
        </p:nvSpPr>
        <p:spPr bwMode="auto">
          <a:xfrm>
            <a:off x="0" y="476250"/>
            <a:ext cx="9144000" cy="0"/>
          </a:xfrm>
          <a:prstGeom prst="line">
            <a:avLst/>
          </a:prstGeom>
          <a:noFill/>
          <a:ln w="1587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12293" name="Picture 5" descr="PowerPoint_Graph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35700"/>
            <a:ext cx="9144000" cy="622300"/>
          </a:xfrm>
          <a:prstGeom prst="rect">
            <a:avLst/>
          </a:prstGeom>
          <a:noFill/>
          <a:extLst>
            <a:ext uri="{909E8E84-426E-40DD-AFC4-6F175D3DCCD1}">
              <a14:hiddenFill xmlns:a14="http://schemas.microsoft.com/office/drawing/2010/main">
                <a:solidFill>
                  <a:srgbClr val="FFFFFF"/>
                </a:solidFill>
              </a14:hiddenFill>
            </a:ext>
          </a:extLst>
        </p:spPr>
      </p:pic>
      <p:sp>
        <p:nvSpPr>
          <p:cNvPr id="12295" name="Text Box 7"/>
          <p:cNvSpPr txBox="1">
            <a:spLocks noChangeArrowheads="1"/>
          </p:cNvSpPr>
          <p:nvPr/>
        </p:nvSpPr>
        <p:spPr bwMode="auto">
          <a:xfrm>
            <a:off x="8458200" y="6469200"/>
            <a:ext cx="5857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800" dirty="0">
                <a:latin typeface="+mj-lt"/>
              </a:rPr>
              <a:t>Page </a:t>
            </a:r>
            <a:fld id="{700DA413-F592-4FE7-9851-FA3596672E1A}" type="slidenum">
              <a:rPr lang="en-GB" sz="800" smtClean="0">
                <a:latin typeface="+mj-lt"/>
              </a:rPr>
              <a:pPr>
                <a:spcBef>
                  <a:spcPct val="50000"/>
                </a:spcBef>
              </a:pPr>
              <a:t>‹#›</a:t>
            </a:fld>
            <a:endParaRPr lang="en-GB" sz="800" dirty="0">
              <a:latin typeface="+mj-lt"/>
            </a:endParaRPr>
          </a:p>
        </p:txBody>
      </p:sp>
      <p:sp>
        <p:nvSpPr>
          <p:cNvPr id="9" name="Text Box 6"/>
          <p:cNvSpPr txBox="1">
            <a:spLocks noChangeArrowheads="1"/>
          </p:cNvSpPr>
          <p:nvPr userDrawn="1"/>
        </p:nvSpPr>
        <p:spPr bwMode="auto">
          <a:xfrm>
            <a:off x="7308303" y="6469200"/>
            <a:ext cx="111672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800" dirty="0" smtClean="0">
                <a:latin typeface="+mj-lt"/>
              </a:rPr>
              <a:t>IDM</a:t>
            </a:r>
            <a:r>
              <a:rPr lang="en-US" sz="800" baseline="0" dirty="0" smtClean="0">
                <a:latin typeface="+mj-lt"/>
              </a:rPr>
              <a:t> UID: LX8T6X</a:t>
            </a:r>
            <a:endParaRPr lang="en-GB" sz="800" dirty="0">
              <a:latin typeface="+mj-lt"/>
            </a:endParaRPr>
          </a:p>
        </p:txBody>
      </p:sp>
      <p:cxnSp>
        <p:nvCxnSpPr>
          <p:cNvPr id="3" name="Straight Connector 2"/>
          <p:cNvCxnSpPr/>
          <p:nvPr userDrawn="1"/>
        </p:nvCxnSpPr>
        <p:spPr bwMode="gray">
          <a:xfrm>
            <a:off x="7243117" y="6309320"/>
            <a:ext cx="0" cy="359242"/>
          </a:xfrm>
          <a:prstGeom prst="line">
            <a:avLst/>
          </a:prstGeom>
          <a:ln>
            <a:solidFill>
              <a:schemeClr val="bg1">
                <a:lumMod val="65000"/>
              </a:schemeClr>
            </a:solidFill>
            <a:headEnd type="none" w="med" len="med"/>
            <a:tailEnd type="none" w="med" len="med"/>
          </a:ln>
          <a:extLst/>
        </p:spPr>
        <p:style>
          <a:lnRef idx="1">
            <a:schemeClr val="accent4"/>
          </a:lnRef>
          <a:fillRef idx="0">
            <a:schemeClr val="accent4"/>
          </a:fillRef>
          <a:effectRef idx="0">
            <a:schemeClr val="accent4"/>
          </a:effectRef>
          <a:fontRef idx="minor">
            <a:schemeClr val="tx1"/>
          </a:fontRef>
        </p:style>
      </p:cxnSp>
      <p:sp>
        <p:nvSpPr>
          <p:cNvPr id="11" name="Text Box 6"/>
          <p:cNvSpPr txBox="1">
            <a:spLocks noChangeArrowheads="1"/>
          </p:cNvSpPr>
          <p:nvPr userDrawn="1"/>
        </p:nvSpPr>
        <p:spPr bwMode="auto">
          <a:xfrm>
            <a:off x="2590798" y="6426040"/>
            <a:ext cx="465231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sz="800" dirty="0" smtClean="0">
                <a:latin typeface="+mj-lt"/>
              </a:rPr>
              <a:t>© 2013, ITER Organization</a:t>
            </a:r>
            <a:br>
              <a:rPr lang="en-GB" sz="800" dirty="0" smtClean="0">
                <a:latin typeface="+mj-lt"/>
              </a:rPr>
            </a:br>
            <a:r>
              <a:rPr lang="en-GB" sz="800" dirty="0" smtClean="0">
                <a:latin typeface="+mj-lt"/>
              </a:rPr>
              <a:t>EFDA TF on ITM, Code Camp and Annual Meeting, IST, Lisbon, 18</a:t>
            </a:r>
            <a:r>
              <a:rPr lang="en-GB" sz="800" baseline="30000" dirty="0" smtClean="0">
                <a:latin typeface="+mj-lt"/>
              </a:rPr>
              <a:t>th</a:t>
            </a:r>
            <a:r>
              <a:rPr lang="en-GB" sz="800" dirty="0" smtClean="0">
                <a:latin typeface="+mj-lt"/>
              </a:rPr>
              <a:t> – 29</a:t>
            </a:r>
            <a:r>
              <a:rPr lang="en-GB" sz="800" baseline="30000" dirty="0" smtClean="0">
                <a:latin typeface="+mj-lt"/>
              </a:rPr>
              <a:t>th</a:t>
            </a:r>
            <a:r>
              <a:rPr lang="en-GB" sz="800" dirty="0" smtClean="0">
                <a:latin typeface="+mj-lt"/>
              </a:rPr>
              <a:t> November 2013</a:t>
            </a:r>
            <a:endParaRPr lang="en-GB" sz="800" dirty="0">
              <a:latin typeface="+mj-lt"/>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521616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609600"/>
            <a:ext cx="200025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73088" y="609600"/>
            <a:ext cx="584835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393577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355983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28134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73088" y="1752600"/>
            <a:ext cx="3924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9788" y="1752600"/>
            <a:ext cx="3924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37082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33156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999558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036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9271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58135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spect="1" noChangeArrowheads="1"/>
          </p:cNvSpPr>
          <p:nvPr>
            <p:ph type="title"/>
          </p:nvPr>
        </p:nvSpPr>
        <p:spPr bwMode="auto">
          <a:xfrm>
            <a:off x="573088" y="609600"/>
            <a:ext cx="80010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573088" y="1752600"/>
            <a:ext cx="80010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037" name="Line 13"/>
          <p:cNvSpPr>
            <a:spLocks noChangeShapeType="1"/>
          </p:cNvSpPr>
          <p:nvPr/>
        </p:nvSpPr>
        <p:spPr bwMode="auto">
          <a:xfrm>
            <a:off x="0" y="476250"/>
            <a:ext cx="9144000" cy="0"/>
          </a:xfrm>
          <a:prstGeom prst="line">
            <a:avLst/>
          </a:prstGeom>
          <a:noFill/>
          <a:ln w="1587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1038" name="Picture 14" descr="PowerPoint_Graphic"/>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6235700"/>
            <a:ext cx="9144000" cy="622300"/>
          </a:xfrm>
          <a:prstGeom prst="rect">
            <a:avLst/>
          </a:prstGeom>
          <a:noFill/>
          <a:extLst>
            <a:ext uri="{909E8E84-426E-40DD-AFC4-6F175D3DCCD1}">
              <a14:hiddenFill xmlns:a14="http://schemas.microsoft.com/office/drawing/2010/main">
                <a:solidFill>
                  <a:srgbClr val="FFFFFF"/>
                </a:solidFill>
              </a14:hiddenFill>
            </a:ext>
          </a:extLst>
        </p:spPr>
      </p:pic>
      <p:sp>
        <p:nvSpPr>
          <p:cNvPr id="1040" name="Text Box 16"/>
          <p:cNvSpPr txBox="1">
            <a:spLocks noChangeArrowheads="1"/>
          </p:cNvSpPr>
          <p:nvPr/>
        </p:nvSpPr>
        <p:spPr bwMode="auto">
          <a:xfrm>
            <a:off x="8458200" y="6469200"/>
            <a:ext cx="5857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pPr>
            <a:r>
              <a:rPr lang="en-GB" sz="800" dirty="0">
                <a:latin typeface="+mj-lt"/>
              </a:rPr>
              <a:t>Page </a:t>
            </a:r>
            <a:fld id="{47BA91C2-74BF-4480-8BF1-C44F20807924}" type="slidenum">
              <a:rPr lang="en-GB" sz="800" smtClean="0">
                <a:latin typeface="+mj-lt"/>
              </a:rPr>
              <a:pPr>
                <a:spcBef>
                  <a:spcPct val="50000"/>
                </a:spcBef>
              </a:pPr>
              <a:t>‹#›</a:t>
            </a:fld>
            <a:endParaRPr lang="en-GB" sz="800" dirty="0">
              <a:latin typeface="+mj-lt"/>
            </a:endParaRPr>
          </a:p>
        </p:txBody>
      </p:sp>
      <p:sp>
        <p:nvSpPr>
          <p:cNvPr id="9" name="Text Box 6"/>
          <p:cNvSpPr txBox="1">
            <a:spLocks noChangeArrowheads="1"/>
          </p:cNvSpPr>
          <p:nvPr userDrawn="1"/>
        </p:nvSpPr>
        <p:spPr bwMode="auto">
          <a:xfrm>
            <a:off x="7308302" y="6467703"/>
            <a:ext cx="111672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spcBef>
                <a:spcPct val="50000"/>
              </a:spcBef>
            </a:pPr>
            <a:r>
              <a:rPr lang="en-US" sz="800" dirty="0" smtClean="0">
                <a:latin typeface="+mj-lt"/>
              </a:rPr>
              <a:t>IDM</a:t>
            </a:r>
            <a:r>
              <a:rPr lang="en-US" sz="800" baseline="0" dirty="0" smtClean="0">
                <a:latin typeface="+mj-lt"/>
              </a:rPr>
              <a:t> UID: LX8T6X</a:t>
            </a:r>
            <a:endParaRPr lang="en-GB" sz="800" dirty="0">
              <a:latin typeface="+mj-lt"/>
            </a:endParaRPr>
          </a:p>
        </p:txBody>
      </p:sp>
      <p:cxnSp>
        <p:nvCxnSpPr>
          <p:cNvPr id="10" name="Straight Connector 9"/>
          <p:cNvCxnSpPr/>
          <p:nvPr userDrawn="1"/>
        </p:nvCxnSpPr>
        <p:spPr bwMode="gray">
          <a:xfrm>
            <a:off x="7243117" y="6309320"/>
            <a:ext cx="0" cy="359242"/>
          </a:xfrm>
          <a:prstGeom prst="line">
            <a:avLst/>
          </a:prstGeom>
          <a:ln>
            <a:solidFill>
              <a:schemeClr val="bg1">
                <a:lumMod val="65000"/>
              </a:schemeClr>
            </a:solidFill>
            <a:headEnd type="none" w="med" len="med"/>
            <a:tailEnd type="none" w="med" len="med"/>
          </a:ln>
          <a:extLst/>
        </p:spPr>
        <p:style>
          <a:lnRef idx="1">
            <a:schemeClr val="accent4"/>
          </a:lnRef>
          <a:fillRef idx="0">
            <a:schemeClr val="accent4"/>
          </a:fillRef>
          <a:effectRef idx="0">
            <a:schemeClr val="accent4"/>
          </a:effectRef>
          <a:fontRef idx="minor">
            <a:schemeClr val="tx1"/>
          </a:fontRef>
        </p:style>
      </p:cxnSp>
      <p:sp>
        <p:nvSpPr>
          <p:cNvPr id="11" name="Text Box 6"/>
          <p:cNvSpPr txBox="1">
            <a:spLocks noChangeArrowheads="1"/>
          </p:cNvSpPr>
          <p:nvPr userDrawn="1"/>
        </p:nvSpPr>
        <p:spPr bwMode="auto">
          <a:xfrm>
            <a:off x="2590798" y="6426040"/>
            <a:ext cx="465231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sz="800" dirty="0" smtClean="0">
                <a:latin typeface="+mj-lt"/>
              </a:rPr>
              <a:t>© 2013, ITER Organization</a:t>
            </a:r>
            <a:br>
              <a:rPr lang="en-GB" sz="800" dirty="0" smtClean="0">
                <a:latin typeface="+mj-lt"/>
              </a:rPr>
            </a:br>
            <a:r>
              <a:rPr lang="en-GB" sz="800" dirty="0" smtClean="0">
                <a:latin typeface="+mj-lt"/>
              </a:rPr>
              <a:t>EFDA TF on ITM, Code Camp and Annual Meeting, IST, Lisbon, 18</a:t>
            </a:r>
            <a:r>
              <a:rPr lang="en-GB" sz="800" baseline="30000" dirty="0" smtClean="0">
                <a:latin typeface="+mj-lt"/>
              </a:rPr>
              <a:t>th</a:t>
            </a:r>
            <a:r>
              <a:rPr lang="en-GB" sz="800" dirty="0" smtClean="0">
                <a:latin typeface="+mj-lt"/>
              </a:rPr>
              <a:t> – 29</a:t>
            </a:r>
            <a:r>
              <a:rPr lang="en-GB" sz="800" baseline="30000" dirty="0" smtClean="0">
                <a:latin typeface="+mj-lt"/>
              </a:rPr>
              <a:t>th</a:t>
            </a:r>
            <a:r>
              <a:rPr lang="en-GB" sz="800" dirty="0" smtClean="0">
                <a:latin typeface="+mj-lt"/>
              </a:rPr>
              <a:t> November 2013</a:t>
            </a:r>
            <a:endParaRPr lang="en-GB" sz="800" dirty="0">
              <a:latin typeface="+mj-l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3200" b="1">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charset="0"/>
        </a:defRPr>
      </a:lvl2pPr>
      <a:lvl3pPr algn="ctr" rtl="0" fontAlgn="base">
        <a:spcBef>
          <a:spcPct val="0"/>
        </a:spcBef>
        <a:spcAft>
          <a:spcPct val="0"/>
        </a:spcAft>
        <a:defRPr sz="3200" b="1">
          <a:solidFill>
            <a:schemeClr val="tx2"/>
          </a:solidFill>
          <a:latin typeface="Arial" charset="0"/>
        </a:defRPr>
      </a:lvl3pPr>
      <a:lvl4pPr algn="ctr" rtl="0" fontAlgn="base">
        <a:spcBef>
          <a:spcPct val="0"/>
        </a:spcBef>
        <a:spcAft>
          <a:spcPct val="0"/>
        </a:spcAft>
        <a:defRPr sz="3200" b="1">
          <a:solidFill>
            <a:schemeClr val="tx2"/>
          </a:solidFill>
          <a:latin typeface="Arial" charset="0"/>
        </a:defRPr>
      </a:lvl4pPr>
      <a:lvl5pPr algn="ctr" rtl="0" fontAlgn="base">
        <a:spcBef>
          <a:spcPct val="0"/>
        </a:spcBef>
        <a:spcAft>
          <a:spcPct val="0"/>
        </a:spcAft>
        <a:defRPr sz="3200" b="1">
          <a:solidFill>
            <a:schemeClr val="tx2"/>
          </a:solidFill>
          <a:latin typeface="Arial" charset="0"/>
        </a:defRPr>
      </a:lvl5pPr>
      <a:lvl6pPr marL="457200" algn="ctr" rtl="0" fontAlgn="base">
        <a:spcBef>
          <a:spcPct val="0"/>
        </a:spcBef>
        <a:spcAft>
          <a:spcPct val="0"/>
        </a:spcAft>
        <a:defRPr sz="3200" b="1">
          <a:solidFill>
            <a:schemeClr val="tx2"/>
          </a:solidFill>
          <a:latin typeface="Arial" charset="0"/>
        </a:defRPr>
      </a:lvl6pPr>
      <a:lvl7pPr marL="914400" algn="ctr" rtl="0" fontAlgn="base">
        <a:spcBef>
          <a:spcPct val="0"/>
        </a:spcBef>
        <a:spcAft>
          <a:spcPct val="0"/>
        </a:spcAft>
        <a:defRPr sz="3200" b="1">
          <a:solidFill>
            <a:schemeClr val="tx2"/>
          </a:solidFill>
          <a:latin typeface="Arial" charset="0"/>
        </a:defRPr>
      </a:lvl7pPr>
      <a:lvl8pPr marL="1371600" algn="ctr" rtl="0" fontAlgn="base">
        <a:spcBef>
          <a:spcPct val="0"/>
        </a:spcBef>
        <a:spcAft>
          <a:spcPct val="0"/>
        </a:spcAft>
        <a:defRPr sz="3200" b="1">
          <a:solidFill>
            <a:schemeClr val="tx2"/>
          </a:solidFill>
          <a:latin typeface="Arial" charset="0"/>
        </a:defRPr>
      </a:lvl8pPr>
      <a:lvl9pPr marL="1828800" algn="ctr" rtl="0" fontAlgn="base">
        <a:spcBef>
          <a:spcPct val="0"/>
        </a:spcBef>
        <a:spcAft>
          <a:spcPct val="0"/>
        </a:spcAft>
        <a:defRPr sz="3200" b="1">
          <a:solidFill>
            <a:schemeClr val="tx2"/>
          </a:solidFill>
          <a:latin typeface="Arial" charset="0"/>
        </a:defRPr>
      </a:lvl9pPr>
    </p:titleStyle>
    <p:bodyStyle>
      <a:lvl1pPr marL="287338" indent="-287338" algn="l" defTabSz="795338" rtl="0" fontAlgn="base">
        <a:spcBef>
          <a:spcPct val="20000"/>
        </a:spcBef>
        <a:spcAft>
          <a:spcPct val="0"/>
        </a:spcAft>
        <a:buChar char="•"/>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jira.iter.org/browse/IMAS"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portal.iter.org/departments/POP/Pages/IM-Users-and-Developers.aspx"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 Id="rId9"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iter.org/doc/www/content/com/Lists/Stories/Attachments/1546/iter-pc-02-r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306" y="932290"/>
            <a:ext cx="8879387" cy="388251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214604" y="1399555"/>
            <a:ext cx="8714792" cy="1143000"/>
          </a:xfrm>
        </p:spPr>
        <p:txBody>
          <a:bodyPr/>
          <a:lstStyle/>
          <a:p>
            <a:r>
              <a:rPr lang="en-GB" dirty="0" smtClean="0">
                <a:solidFill>
                  <a:schemeClr val="bg1"/>
                </a:solidFill>
                <a:effectLst>
                  <a:outerShdw blurRad="38100" dist="38100" dir="2700000" algn="tl">
                    <a:srgbClr val="000000">
                      <a:alpha val="43137"/>
                    </a:srgbClr>
                  </a:outerShdw>
                </a:effectLst>
              </a:rPr>
              <a:t>ITER Integrated </a:t>
            </a:r>
            <a:r>
              <a:rPr lang="en-GB" dirty="0">
                <a:solidFill>
                  <a:schemeClr val="bg1"/>
                </a:solidFill>
                <a:effectLst>
                  <a:outerShdw blurRad="38100" dist="38100" dir="2700000" algn="tl">
                    <a:srgbClr val="000000">
                      <a:alpha val="43137"/>
                    </a:srgbClr>
                  </a:outerShdw>
                </a:effectLst>
              </a:rPr>
              <a:t>Modelling </a:t>
            </a:r>
            <a:r>
              <a:rPr lang="en-GB" dirty="0" smtClean="0">
                <a:solidFill>
                  <a:schemeClr val="bg1"/>
                </a:solidFill>
                <a:effectLst>
                  <a:outerShdw blurRad="38100" dist="38100" dir="2700000" algn="tl">
                    <a:srgbClr val="000000">
                      <a:alpha val="43137"/>
                    </a:srgbClr>
                  </a:outerShdw>
                </a:effectLst>
              </a:rPr>
              <a:t>Programme</a:t>
            </a:r>
            <a:endParaRPr lang="en-GB" dirty="0">
              <a:solidFill>
                <a:schemeClr val="bg1"/>
              </a:solidFill>
              <a:effectLst>
                <a:outerShdw blurRad="38100" dist="38100" dir="2700000" algn="tl">
                  <a:srgbClr val="000000">
                    <a:alpha val="43137"/>
                  </a:srgbClr>
                </a:outerShdw>
              </a:effectLst>
            </a:endParaRPr>
          </a:p>
        </p:txBody>
      </p:sp>
      <p:sp>
        <p:nvSpPr>
          <p:cNvPr id="5" name="Subtitle 4"/>
          <p:cNvSpPr>
            <a:spLocks noGrp="1"/>
          </p:cNvSpPr>
          <p:nvPr>
            <p:ph type="subTitle" idx="1"/>
          </p:nvPr>
        </p:nvSpPr>
        <p:spPr>
          <a:xfrm>
            <a:off x="681135" y="4968596"/>
            <a:ext cx="7781730" cy="975080"/>
          </a:xfrm>
        </p:spPr>
        <p:txBody>
          <a:bodyPr/>
          <a:lstStyle/>
          <a:p>
            <a:r>
              <a:rPr lang="en-GB" dirty="0"/>
              <a:t>SD </a:t>
            </a:r>
            <a:r>
              <a:rPr lang="en-GB" dirty="0" smtClean="0"/>
              <a:t>Pinches on behalf of contributors to IM Programme</a:t>
            </a:r>
            <a:endParaRPr lang="en-GB" dirty="0"/>
          </a:p>
          <a:p>
            <a:r>
              <a:rPr lang="en-GB" dirty="0"/>
              <a:t>ITER Organization</a:t>
            </a:r>
          </a:p>
          <a:p>
            <a:endParaRPr lang="en-GB" dirty="0"/>
          </a:p>
        </p:txBody>
      </p:sp>
      <p:sp>
        <p:nvSpPr>
          <p:cNvPr id="6" name="TextBox 5"/>
          <p:cNvSpPr txBox="1"/>
          <p:nvPr/>
        </p:nvSpPr>
        <p:spPr>
          <a:xfrm>
            <a:off x="0" y="5970766"/>
            <a:ext cx="9144000" cy="338554"/>
          </a:xfrm>
          <a:prstGeom prst="rect">
            <a:avLst/>
          </a:prstGeom>
          <a:noFill/>
        </p:spPr>
        <p:txBody>
          <a:bodyPr wrap="square" rtlCol="0">
            <a:spAutoFit/>
          </a:bodyPr>
          <a:lstStyle/>
          <a:p>
            <a:pPr algn="ctr"/>
            <a:r>
              <a:rPr lang="en-US" sz="1600" i="1" dirty="0" smtClean="0">
                <a:latin typeface="+mj-lt"/>
              </a:rPr>
              <a:t>The views and opinions expressed herein do not necessarily reflect those of the ITER Organization</a:t>
            </a:r>
            <a:endParaRPr lang="en-GB" sz="1600" i="1" dirty="0">
              <a:latin typeface="+mj-lt"/>
            </a:endParaRPr>
          </a:p>
        </p:txBody>
      </p:sp>
    </p:spTree>
    <p:extLst>
      <p:ext uri="{BB962C8B-B14F-4D97-AF65-F5344CB8AC3E}">
        <p14:creationId xmlns:p14="http://schemas.microsoft.com/office/powerpoint/2010/main" val="2147523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088" y="388380"/>
            <a:ext cx="8001000" cy="914400"/>
          </a:xfrm>
        </p:spPr>
        <p:txBody>
          <a:bodyPr/>
          <a:lstStyle/>
          <a:p>
            <a:r>
              <a:rPr lang="en-GB" dirty="0" smtClean="0"/>
              <a:t>Computational Challenges</a:t>
            </a:r>
            <a:endParaRPr lang="en-GB" dirty="0"/>
          </a:p>
        </p:txBody>
      </p:sp>
      <p:sp>
        <p:nvSpPr>
          <p:cNvPr id="3" name="Content Placeholder 2"/>
          <p:cNvSpPr>
            <a:spLocks noGrp="1"/>
          </p:cNvSpPr>
          <p:nvPr>
            <p:ph idx="1"/>
          </p:nvPr>
        </p:nvSpPr>
        <p:spPr>
          <a:xfrm>
            <a:off x="265472" y="1110324"/>
            <a:ext cx="5029200" cy="4748801"/>
          </a:xfrm>
        </p:spPr>
        <p:txBody>
          <a:bodyPr/>
          <a:lstStyle/>
          <a:p>
            <a:r>
              <a:rPr lang="en-GB" dirty="0" smtClean="0"/>
              <a:t>Explore new algorithms and techniques as hardware evolves</a:t>
            </a:r>
          </a:p>
          <a:p>
            <a:pPr lvl="1"/>
            <a:r>
              <a:rPr lang="en-GB" dirty="0" smtClean="0"/>
              <a:t>Re-examine traditional approaches</a:t>
            </a:r>
          </a:p>
          <a:p>
            <a:r>
              <a:rPr lang="en-GB" dirty="0" smtClean="0"/>
              <a:t>Exploit advances in architecture</a:t>
            </a:r>
            <a:endParaRPr lang="en-GB" dirty="0"/>
          </a:p>
          <a:p>
            <a:pPr lvl="1"/>
            <a:r>
              <a:rPr lang="en-GB" dirty="0" smtClean="0"/>
              <a:t>E.g. Speed-up ×</a:t>
            </a:r>
            <a:r>
              <a:rPr lang="en-GB" dirty="0"/>
              <a:t>50 </a:t>
            </a:r>
            <a:r>
              <a:rPr lang="en-GB" dirty="0" smtClean="0"/>
              <a:t>over </a:t>
            </a:r>
            <a:r>
              <a:rPr lang="en-GB" dirty="0"/>
              <a:t>single core </a:t>
            </a:r>
            <a:r>
              <a:rPr lang="en-GB" dirty="0" smtClean="0"/>
              <a:t>by using GPU to follow fast ions</a:t>
            </a:r>
            <a:br>
              <a:rPr lang="en-GB" dirty="0" smtClean="0"/>
            </a:br>
            <a:r>
              <a:rPr lang="en-GB" dirty="0" smtClean="0">
                <a:sym typeface="Wingdings" panose="05000000000000000000" pitchFamily="2" charset="2"/>
              </a:rPr>
              <a:t> </a:t>
            </a:r>
            <a:r>
              <a:rPr lang="en-GB" dirty="0" smtClean="0"/>
              <a:t>×200 </a:t>
            </a:r>
            <a:r>
              <a:rPr lang="en-GB" dirty="0"/>
              <a:t>using four </a:t>
            </a:r>
            <a:r>
              <a:rPr lang="en-GB" dirty="0" smtClean="0"/>
              <a:t>GPU cards</a:t>
            </a:r>
            <a:endParaRPr lang="en-GB" dirty="0"/>
          </a:p>
          <a:p>
            <a:pPr lvl="0"/>
            <a:r>
              <a:rPr lang="en-US" dirty="0"/>
              <a:t>Separate machine data from physics </a:t>
            </a:r>
            <a:r>
              <a:rPr lang="en-US" dirty="0" smtClean="0"/>
              <a:t>codes</a:t>
            </a:r>
            <a:endParaRPr lang="en-GB" dirty="0" smtClean="0"/>
          </a:p>
          <a:p>
            <a:pPr lvl="1"/>
            <a:r>
              <a:rPr lang="en-US" dirty="0" smtClean="0"/>
              <a:t>Use Data Model to access machine/engineering/CAD data</a:t>
            </a:r>
            <a:endParaRPr lang="en-GB" dirty="0" smtClean="0"/>
          </a:p>
          <a:p>
            <a:pPr lvl="2"/>
            <a:r>
              <a:rPr lang="en-US" dirty="0" smtClean="0"/>
              <a:t>Improved </a:t>
            </a:r>
            <a:r>
              <a:rPr lang="en-US" dirty="0"/>
              <a:t>portability</a:t>
            </a:r>
            <a:endParaRPr lang="en-GB" dirty="0"/>
          </a:p>
          <a:p>
            <a:r>
              <a:rPr lang="en-US" dirty="0"/>
              <a:t>Validate physics codes towards use in engineering </a:t>
            </a:r>
            <a:r>
              <a:rPr lang="en-US" dirty="0" smtClean="0"/>
              <a:t>calculations</a:t>
            </a:r>
            <a:endParaRPr lang="en-GB" dirty="0"/>
          </a:p>
        </p:txBody>
      </p:sp>
      <p:grpSp>
        <p:nvGrpSpPr>
          <p:cNvPr id="8" name="Group 7"/>
          <p:cNvGrpSpPr/>
          <p:nvPr/>
        </p:nvGrpSpPr>
        <p:grpSpPr>
          <a:xfrm>
            <a:off x="5617029" y="1272552"/>
            <a:ext cx="3228502" cy="4982934"/>
            <a:chOff x="5170468" y="583320"/>
            <a:chExt cx="3675063" cy="5672165"/>
          </a:xfrm>
        </p:grpSpPr>
        <p:pic>
          <p:nvPicPr>
            <p:cNvPr id="5" name="Picture 8" descr="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0468" y="2948722"/>
              <a:ext cx="3675063" cy="330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1054"/>
            <a:stretch/>
          </p:blipFill>
          <p:spPr bwMode="auto">
            <a:xfrm>
              <a:off x="5170469" y="583320"/>
              <a:ext cx="3675062" cy="257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p:cNvSpPr txBox="1"/>
          <p:nvPr/>
        </p:nvSpPr>
        <p:spPr>
          <a:xfrm>
            <a:off x="7454563" y="5714954"/>
            <a:ext cx="1444936" cy="584775"/>
          </a:xfrm>
          <a:prstGeom prst="rect">
            <a:avLst/>
          </a:prstGeom>
          <a:noFill/>
        </p:spPr>
        <p:txBody>
          <a:bodyPr wrap="square" rtlCol="0">
            <a:spAutoFit/>
          </a:bodyPr>
          <a:lstStyle/>
          <a:p>
            <a:pPr algn="r"/>
            <a:r>
              <a:rPr lang="en-GB" sz="1600" dirty="0" smtClean="0">
                <a:solidFill>
                  <a:schemeClr val="bg1"/>
                </a:solidFill>
                <a:latin typeface="+mn-lt"/>
              </a:rPr>
              <a:t>R. Akers CCFE, UK</a:t>
            </a:r>
            <a:endParaRPr lang="en-GB" sz="1600" dirty="0">
              <a:solidFill>
                <a:schemeClr val="bg1"/>
              </a:solidFill>
              <a:latin typeface="+mn-lt"/>
            </a:endParaRPr>
          </a:p>
        </p:txBody>
      </p:sp>
      <p:sp>
        <p:nvSpPr>
          <p:cNvPr id="9" name="Rectangle 8"/>
          <p:cNvSpPr/>
          <p:nvPr/>
        </p:nvSpPr>
        <p:spPr>
          <a:xfrm>
            <a:off x="5617030" y="1272552"/>
            <a:ext cx="1837533" cy="584775"/>
          </a:xfrm>
          <a:prstGeom prst="rect">
            <a:avLst/>
          </a:prstGeom>
        </p:spPr>
        <p:txBody>
          <a:bodyPr wrap="square">
            <a:spAutoFit/>
          </a:bodyPr>
          <a:lstStyle/>
          <a:p>
            <a:pPr eaLnBrk="1" hangingPunct="1"/>
            <a:r>
              <a:rPr lang="en-GB" altLang="en-US" sz="1600" dirty="0" smtClean="0">
                <a:solidFill>
                  <a:schemeClr val="bg1"/>
                </a:solidFill>
                <a:latin typeface="+mn-lt"/>
              </a:rPr>
              <a:t>NBI power load in MAST Upgrade</a:t>
            </a:r>
            <a:endParaRPr lang="en-GB" altLang="en-US" sz="1600" dirty="0">
              <a:solidFill>
                <a:schemeClr val="bg1"/>
              </a:solidFill>
              <a:latin typeface="+mn-lt"/>
            </a:endParaRPr>
          </a:p>
        </p:txBody>
      </p:sp>
      <p:sp>
        <p:nvSpPr>
          <p:cNvPr id="10" name="Rectangle 9"/>
          <p:cNvSpPr/>
          <p:nvPr/>
        </p:nvSpPr>
        <p:spPr>
          <a:xfrm>
            <a:off x="5617031" y="3350531"/>
            <a:ext cx="918766" cy="338554"/>
          </a:xfrm>
          <a:prstGeom prst="rect">
            <a:avLst/>
          </a:prstGeom>
        </p:spPr>
        <p:txBody>
          <a:bodyPr wrap="square">
            <a:spAutoFit/>
          </a:bodyPr>
          <a:lstStyle/>
          <a:p>
            <a:pPr eaLnBrk="1" hangingPunct="1"/>
            <a:r>
              <a:rPr lang="en-GB" altLang="en-US" sz="1600" dirty="0" smtClean="0">
                <a:solidFill>
                  <a:schemeClr val="bg1"/>
                </a:solidFill>
                <a:latin typeface="+mn-lt"/>
              </a:rPr>
              <a:t>PF coils</a:t>
            </a:r>
            <a:endParaRPr lang="en-GB" altLang="en-US" sz="1600" dirty="0">
              <a:solidFill>
                <a:schemeClr val="bg1"/>
              </a:solidFill>
              <a:latin typeface="+mn-lt"/>
            </a:endParaRPr>
          </a:p>
        </p:txBody>
      </p:sp>
      <p:cxnSp>
        <p:nvCxnSpPr>
          <p:cNvPr id="14" name="Straight Connector 13"/>
          <p:cNvCxnSpPr>
            <a:stCxn id="10" idx="0"/>
          </p:cNvCxnSpPr>
          <p:nvPr/>
        </p:nvCxnSpPr>
        <p:spPr bwMode="auto">
          <a:xfrm flipV="1">
            <a:off x="6076414" y="3039491"/>
            <a:ext cx="382091" cy="31104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a:stCxn id="10" idx="2"/>
          </p:cNvCxnSpPr>
          <p:nvPr/>
        </p:nvCxnSpPr>
        <p:spPr bwMode="auto">
          <a:xfrm>
            <a:off x="6076414" y="3689085"/>
            <a:ext cx="459383" cy="720683"/>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a:endCxn id="10" idx="2"/>
          </p:cNvCxnSpPr>
          <p:nvPr/>
        </p:nvCxnSpPr>
        <p:spPr bwMode="auto">
          <a:xfrm flipH="1" flipV="1">
            <a:off x="6076414" y="3689085"/>
            <a:ext cx="382092" cy="1113923"/>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a:stCxn id="10" idx="0"/>
          </p:cNvCxnSpPr>
          <p:nvPr/>
        </p:nvCxnSpPr>
        <p:spPr bwMode="auto">
          <a:xfrm flipV="1">
            <a:off x="6076414" y="2728452"/>
            <a:ext cx="229691" cy="622079"/>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Rectangle 25"/>
          <p:cNvSpPr/>
          <p:nvPr/>
        </p:nvSpPr>
        <p:spPr>
          <a:xfrm>
            <a:off x="6591590" y="2596374"/>
            <a:ext cx="1161395" cy="338554"/>
          </a:xfrm>
          <a:prstGeom prst="rect">
            <a:avLst/>
          </a:prstGeom>
        </p:spPr>
        <p:txBody>
          <a:bodyPr wrap="square">
            <a:spAutoFit/>
          </a:bodyPr>
          <a:lstStyle/>
          <a:p>
            <a:pPr algn="ctr" eaLnBrk="1" hangingPunct="1"/>
            <a:r>
              <a:rPr lang="en-GB" altLang="en-US" sz="1600" dirty="0" smtClean="0">
                <a:solidFill>
                  <a:schemeClr val="bg1"/>
                </a:solidFill>
                <a:latin typeface="+mn-lt"/>
              </a:rPr>
              <a:t>ELM coils</a:t>
            </a:r>
            <a:endParaRPr lang="en-GB" altLang="en-US" sz="1600" dirty="0">
              <a:solidFill>
                <a:schemeClr val="bg1"/>
              </a:solidFill>
              <a:latin typeface="+mn-lt"/>
            </a:endParaRPr>
          </a:p>
        </p:txBody>
      </p:sp>
      <p:cxnSp>
        <p:nvCxnSpPr>
          <p:cNvPr id="27" name="Straight Connector 26"/>
          <p:cNvCxnSpPr/>
          <p:nvPr/>
        </p:nvCxnSpPr>
        <p:spPr bwMode="auto">
          <a:xfrm flipV="1">
            <a:off x="7172287" y="2292350"/>
            <a:ext cx="631863" cy="321423"/>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flipH="1" flipV="1">
            <a:off x="6708278" y="2201256"/>
            <a:ext cx="464009" cy="412517"/>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flipV="1">
            <a:off x="7172287" y="2110161"/>
            <a:ext cx="96728" cy="503611"/>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37"/>
          <p:cNvCxnSpPr/>
          <p:nvPr/>
        </p:nvCxnSpPr>
        <p:spPr bwMode="auto">
          <a:xfrm flipH="1" flipV="1">
            <a:off x="6535796" y="2361966"/>
            <a:ext cx="636493" cy="251807"/>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Rectangle 42"/>
          <p:cNvSpPr/>
          <p:nvPr/>
        </p:nvSpPr>
        <p:spPr>
          <a:xfrm>
            <a:off x="5672825" y="5908077"/>
            <a:ext cx="918765" cy="338554"/>
          </a:xfrm>
          <a:prstGeom prst="rect">
            <a:avLst/>
          </a:prstGeom>
        </p:spPr>
        <p:txBody>
          <a:bodyPr wrap="square">
            <a:spAutoFit/>
          </a:bodyPr>
          <a:lstStyle/>
          <a:p>
            <a:pPr eaLnBrk="1" hangingPunct="1"/>
            <a:r>
              <a:rPr lang="en-GB" altLang="en-US" sz="1600" dirty="0" smtClean="0">
                <a:solidFill>
                  <a:schemeClr val="bg1"/>
                </a:solidFill>
                <a:latin typeface="+mn-lt"/>
              </a:rPr>
              <a:t>Divertor</a:t>
            </a:r>
            <a:endParaRPr lang="en-GB" altLang="en-US" sz="1600" dirty="0">
              <a:solidFill>
                <a:schemeClr val="bg1"/>
              </a:solidFill>
              <a:latin typeface="+mn-lt"/>
            </a:endParaRPr>
          </a:p>
        </p:txBody>
      </p:sp>
      <p:cxnSp>
        <p:nvCxnSpPr>
          <p:cNvPr id="47" name="Straight Connector 46"/>
          <p:cNvCxnSpPr/>
          <p:nvPr/>
        </p:nvCxnSpPr>
        <p:spPr bwMode="auto">
          <a:xfrm flipV="1">
            <a:off x="6132207" y="5450381"/>
            <a:ext cx="721835" cy="457696"/>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2305642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088" y="488297"/>
            <a:ext cx="8001000" cy="914400"/>
          </a:xfrm>
        </p:spPr>
        <p:txBody>
          <a:bodyPr/>
          <a:lstStyle/>
          <a:p>
            <a:r>
              <a:rPr lang="en-GB" dirty="0" smtClean="0"/>
              <a:t>IMAS Plasma Simulator</a:t>
            </a:r>
            <a:endParaRPr lang="en-GB" noProof="0" dirty="0"/>
          </a:p>
        </p:txBody>
      </p:sp>
      <p:sp>
        <p:nvSpPr>
          <p:cNvPr id="3" name="Content Placeholder 2"/>
          <p:cNvSpPr>
            <a:spLocks noGrp="1"/>
          </p:cNvSpPr>
          <p:nvPr>
            <p:ph idx="1"/>
          </p:nvPr>
        </p:nvSpPr>
        <p:spPr>
          <a:xfrm>
            <a:off x="139959" y="1222310"/>
            <a:ext cx="8724123" cy="5038531"/>
          </a:xfrm>
        </p:spPr>
        <p:txBody>
          <a:bodyPr/>
          <a:lstStyle/>
          <a:p>
            <a:r>
              <a:rPr lang="en-GB" dirty="0"/>
              <a:t>Initial application for prototyping </a:t>
            </a:r>
            <a:r>
              <a:rPr lang="en-GB" dirty="0" smtClean="0"/>
              <a:t>IM </a:t>
            </a:r>
            <a:r>
              <a:rPr lang="en-GB" dirty="0"/>
              <a:t>infrastructure and developing tools required for pulse preparation</a:t>
            </a:r>
          </a:p>
          <a:p>
            <a:r>
              <a:rPr lang="en-GB" dirty="0"/>
              <a:t>Co-simulations of Plasma Simulator and Plasma Control System Simulation </a:t>
            </a:r>
            <a:r>
              <a:rPr lang="en-GB" dirty="0" smtClean="0"/>
              <a:t>Platform</a:t>
            </a:r>
          </a:p>
          <a:p>
            <a:pPr lvl="1"/>
            <a:r>
              <a:rPr lang="en-GB" dirty="0" smtClean="0"/>
              <a:t>Basis for pulse validation</a:t>
            </a:r>
          </a:p>
          <a:p>
            <a:pPr lvl="1"/>
            <a:r>
              <a:rPr lang="en-GB" dirty="0"/>
              <a:t>Develop control strategies </a:t>
            </a:r>
            <a:r>
              <a:rPr lang="en-GB" dirty="0" smtClean="0"/>
              <a:t>from</a:t>
            </a:r>
            <a:br>
              <a:rPr lang="en-GB" dirty="0" smtClean="0"/>
            </a:br>
            <a:r>
              <a:rPr lang="en-GB" dirty="0" smtClean="0"/>
              <a:t>plasma </a:t>
            </a:r>
            <a:r>
              <a:rPr lang="en-GB" dirty="0"/>
              <a:t>initiation </a:t>
            </a:r>
            <a:r>
              <a:rPr lang="en-GB" dirty="0" smtClean="0"/>
              <a:t>to burn control</a:t>
            </a:r>
          </a:p>
          <a:p>
            <a:pPr lvl="1"/>
            <a:r>
              <a:rPr lang="en-GB" dirty="0" smtClean="0"/>
              <a:t>Refine </a:t>
            </a:r>
            <a:r>
              <a:rPr lang="en-GB" dirty="0"/>
              <a:t>response to </a:t>
            </a:r>
            <a:r>
              <a:rPr lang="en-GB" dirty="0" smtClean="0"/>
              <a:t>events</a:t>
            </a:r>
            <a:endParaRPr lang="en-GB" dirty="0"/>
          </a:p>
          <a:p>
            <a:pPr lvl="2"/>
            <a:r>
              <a:rPr lang="en-GB" dirty="0"/>
              <a:t>L-H </a:t>
            </a:r>
            <a:r>
              <a:rPr lang="en-GB" dirty="0" smtClean="0"/>
              <a:t>transition</a:t>
            </a:r>
          </a:p>
          <a:p>
            <a:pPr lvl="2"/>
            <a:r>
              <a:rPr lang="en-GB" dirty="0"/>
              <a:t>P</a:t>
            </a:r>
            <a:r>
              <a:rPr lang="en-GB" dirty="0" smtClean="0"/>
              <a:t>ower </a:t>
            </a:r>
            <a:r>
              <a:rPr lang="en-GB" dirty="0"/>
              <a:t>supply </a:t>
            </a:r>
            <a:r>
              <a:rPr lang="en-GB" dirty="0" smtClean="0"/>
              <a:t>interruption</a:t>
            </a:r>
          </a:p>
          <a:p>
            <a:pPr lvl="2"/>
            <a:r>
              <a:rPr lang="en-GB" dirty="0" smtClean="0"/>
              <a:t>Diagnostic </a:t>
            </a:r>
            <a:r>
              <a:rPr lang="en-GB" dirty="0"/>
              <a:t>degradation / </a:t>
            </a:r>
            <a:r>
              <a:rPr lang="en-GB" dirty="0" smtClean="0"/>
              <a:t>failure</a:t>
            </a:r>
          </a:p>
          <a:p>
            <a:pPr lvl="1"/>
            <a:r>
              <a:rPr lang="en-GB" dirty="0" smtClean="0"/>
              <a:t>Troubleshoot PCS during operations</a:t>
            </a:r>
          </a:p>
          <a:p>
            <a:pPr lvl="1"/>
            <a:r>
              <a:rPr lang="en-GB" dirty="0" smtClean="0"/>
              <a:t>Coupled system can guide physics</a:t>
            </a:r>
            <a:br>
              <a:rPr lang="en-GB" dirty="0" smtClean="0"/>
            </a:br>
            <a:r>
              <a:rPr lang="en-GB" dirty="0" smtClean="0"/>
              <a:t>model development</a:t>
            </a:r>
          </a:p>
        </p:txBody>
      </p:sp>
      <p:sp>
        <p:nvSpPr>
          <p:cNvPr id="12" name="Rectangle 11"/>
          <p:cNvSpPr/>
          <p:nvPr/>
        </p:nvSpPr>
        <p:spPr bwMode="auto">
          <a:xfrm>
            <a:off x="5206482" y="2524420"/>
            <a:ext cx="3853543" cy="2136701"/>
          </a:xfrm>
          <a:prstGeom prst="rect">
            <a:avLst/>
          </a:prstGeom>
          <a:solidFill>
            <a:srgbClr val="FFFF99"/>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entury Gothic" pitchFamily="34" charset="0"/>
            </a:endParaRPr>
          </a:p>
        </p:txBody>
      </p:sp>
      <p:sp>
        <p:nvSpPr>
          <p:cNvPr id="13" name="Flowchart: Process 12"/>
          <p:cNvSpPr/>
          <p:nvPr/>
        </p:nvSpPr>
        <p:spPr bwMode="auto">
          <a:xfrm>
            <a:off x="6400799" y="2636384"/>
            <a:ext cx="1464908" cy="578498"/>
          </a:xfrm>
          <a:prstGeom prst="flowChartProces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mn-lt"/>
              </a:rPr>
              <a:t>Plasma Simulator</a:t>
            </a:r>
          </a:p>
        </p:txBody>
      </p:sp>
      <p:sp>
        <p:nvSpPr>
          <p:cNvPr id="14" name="Flowchart: Process 13"/>
          <p:cNvSpPr/>
          <p:nvPr/>
        </p:nvSpPr>
        <p:spPr bwMode="auto">
          <a:xfrm>
            <a:off x="7627775" y="4071742"/>
            <a:ext cx="1289402" cy="357674"/>
          </a:xfrm>
          <a:prstGeom prst="flowChartProces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mn-lt"/>
              </a:rPr>
              <a:t>Diagnostics</a:t>
            </a:r>
          </a:p>
        </p:txBody>
      </p:sp>
      <p:sp>
        <p:nvSpPr>
          <p:cNvPr id="15" name="Flowchart: Process 14"/>
          <p:cNvSpPr/>
          <p:nvPr/>
        </p:nvSpPr>
        <p:spPr bwMode="auto">
          <a:xfrm>
            <a:off x="5366707" y="4071742"/>
            <a:ext cx="1289402" cy="357674"/>
          </a:xfrm>
          <a:prstGeom prst="flowChartProces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mn-lt"/>
              </a:rPr>
              <a:t>Actuators</a:t>
            </a:r>
          </a:p>
        </p:txBody>
      </p:sp>
      <p:sp>
        <p:nvSpPr>
          <p:cNvPr id="16" name="Flowchart: Process 15"/>
          <p:cNvSpPr/>
          <p:nvPr/>
        </p:nvSpPr>
        <p:spPr bwMode="auto">
          <a:xfrm>
            <a:off x="6559400" y="3387500"/>
            <a:ext cx="1119672" cy="578498"/>
          </a:xfrm>
          <a:prstGeom prst="flowChartProcess">
            <a:avLst/>
          </a:prstGeom>
          <a:solidFill>
            <a:srgbClr val="CCFF99"/>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mn-lt"/>
              </a:rPr>
              <a:t>Event Generator</a:t>
            </a:r>
          </a:p>
        </p:txBody>
      </p:sp>
      <p:sp>
        <p:nvSpPr>
          <p:cNvPr id="17" name="TextBox 16"/>
          <p:cNvSpPr txBox="1"/>
          <p:nvPr/>
        </p:nvSpPr>
        <p:spPr>
          <a:xfrm>
            <a:off x="5206482" y="2524420"/>
            <a:ext cx="1474237" cy="1077218"/>
          </a:xfrm>
          <a:prstGeom prst="rect">
            <a:avLst/>
          </a:prstGeom>
          <a:noFill/>
        </p:spPr>
        <p:txBody>
          <a:bodyPr wrap="square" rtlCol="0">
            <a:spAutoFit/>
          </a:bodyPr>
          <a:lstStyle/>
          <a:p>
            <a:r>
              <a:rPr lang="en-GB" sz="1600" b="1" dirty="0" smtClean="0">
                <a:latin typeface="+mn-lt"/>
              </a:rPr>
              <a:t>Tokamak Plant Simulator (IMAS)</a:t>
            </a:r>
            <a:endParaRPr lang="en-GB" sz="1600" b="1" dirty="0">
              <a:latin typeface="+mn-lt"/>
            </a:endParaRPr>
          </a:p>
        </p:txBody>
      </p:sp>
      <p:sp>
        <p:nvSpPr>
          <p:cNvPr id="18" name="Rectangle 17"/>
          <p:cNvSpPr/>
          <p:nvPr/>
        </p:nvSpPr>
        <p:spPr bwMode="auto">
          <a:xfrm>
            <a:off x="5206482" y="5612840"/>
            <a:ext cx="3853543" cy="645979"/>
          </a:xfrm>
          <a:prstGeom prst="rect">
            <a:avLst/>
          </a:prstGeom>
          <a:solidFill>
            <a:srgbClr val="FFCC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entury Gothic" pitchFamily="34" charset="0"/>
            </a:endParaRPr>
          </a:p>
        </p:txBody>
      </p:sp>
      <p:sp>
        <p:nvSpPr>
          <p:cNvPr id="19" name="TextBox 18"/>
          <p:cNvSpPr txBox="1"/>
          <p:nvPr/>
        </p:nvSpPr>
        <p:spPr>
          <a:xfrm>
            <a:off x="5206482" y="5919707"/>
            <a:ext cx="2855168" cy="338554"/>
          </a:xfrm>
          <a:prstGeom prst="rect">
            <a:avLst/>
          </a:prstGeom>
          <a:noFill/>
        </p:spPr>
        <p:txBody>
          <a:bodyPr wrap="square" rtlCol="0">
            <a:spAutoFit/>
          </a:bodyPr>
          <a:lstStyle/>
          <a:p>
            <a:r>
              <a:rPr lang="en-GB" sz="1600" b="1" dirty="0" smtClean="0">
                <a:latin typeface="+mn-lt"/>
              </a:rPr>
              <a:t>PCS Simulation Platform</a:t>
            </a:r>
            <a:endParaRPr lang="en-GB" sz="1600" b="1" dirty="0">
              <a:latin typeface="+mn-lt"/>
            </a:endParaRPr>
          </a:p>
        </p:txBody>
      </p:sp>
      <p:cxnSp>
        <p:nvCxnSpPr>
          <p:cNvPr id="20" name="Straight Arrow Connector 19"/>
          <p:cNvCxnSpPr>
            <a:stCxn id="16" idx="0"/>
          </p:cNvCxnSpPr>
          <p:nvPr/>
        </p:nvCxnSpPr>
        <p:spPr bwMode="auto">
          <a:xfrm flipV="1">
            <a:off x="7119236" y="3205552"/>
            <a:ext cx="0" cy="181948"/>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p:cNvCxnSpPr>
            <a:stCxn id="15" idx="0"/>
          </p:cNvCxnSpPr>
          <p:nvPr/>
        </p:nvCxnSpPr>
        <p:spPr bwMode="auto">
          <a:xfrm flipV="1">
            <a:off x="6011408" y="3205552"/>
            <a:ext cx="547992" cy="866190"/>
          </a:xfrm>
          <a:prstGeom prst="straightConnector1">
            <a:avLst/>
          </a:prstGeom>
          <a:solidFill>
            <a:schemeClr val="accent1"/>
          </a:solidFill>
          <a:ln w="19050"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p:cNvCxnSpPr>
            <a:endCxn id="14" idx="0"/>
          </p:cNvCxnSpPr>
          <p:nvPr/>
        </p:nvCxnSpPr>
        <p:spPr bwMode="auto">
          <a:xfrm>
            <a:off x="7679072" y="3214882"/>
            <a:ext cx="593404" cy="85686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Flowchart: Process 22"/>
          <p:cNvSpPr/>
          <p:nvPr/>
        </p:nvSpPr>
        <p:spPr bwMode="auto">
          <a:xfrm>
            <a:off x="6559400" y="5330499"/>
            <a:ext cx="1147705" cy="578498"/>
          </a:xfrm>
          <a:prstGeom prst="flowChartProces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mn-lt"/>
              </a:rPr>
              <a:t>SDN Simulation</a:t>
            </a:r>
          </a:p>
        </p:txBody>
      </p:sp>
      <p:sp>
        <p:nvSpPr>
          <p:cNvPr id="24" name="Flowchart: Process 23"/>
          <p:cNvSpPr/>
          <p:nvPr/>
        </p:nvSpPr>
        <p:spPr bwMode="auto">
          <a:xfrm>
            <a:off x="6559400" y="4514941"/>
            <a:ext cx="1147705" cy="578498"/>
          </a:xfrm>
          <a:prstGeom prst="flowChartProces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mn-lt"/>
              </a:rPr>
              <a:t>SDN Simulation</a:t>
            </a:r>
          </a:p>
        </p:txBody>
      </p:sp>
      <p:cxnSp>
        <p:nvCxnSpPr>
          <p:cNvPr id="25" name="Straight Arrow Connector 24"/>
          <p:cNvCxnSpPr/>
          <p:nvPr/>
        </p:nvCxnSpPr>
        <p:spPr bwMode="auto">
          <a:xfrm flipH="1">
            <a:off x="6292412" y="3840030"/>
            <a:ext cx="266988" cy="231712"/>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p:nvPr/>
        </p:nvCxnSpPr>
        <p:spPr bwMode="auto">
          <a:xfrm>
            <a:off x="7679072" y="3840030"/>
            <a:ext cx="238183" cy="231712"/>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p:cNvCxnSpPr>
            <a:stCxn id="24" idx="2"/>
            <a:endCxn id="23" idx="0"/>
          </p:cNvCxnSpPr>
          <p:nvPr/>
        </p:nvCxnSpPr>
        <p:spPr bwMode="auto">
          <a:xfrm>
            <a:off x="7133253" y="5093439"/>
            <a:ext cx="0" cy="237060"/>
          </a:xfrm>
          <a:prstGeom prst="straightConnector1">
            <a:avLst/>
          </a:prstGeom>
          <a:solidFill>
            <a:schemeClr val="accent1"/>
          </a:solidFill>
          <a:ln w="19050"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p:cNvCxnSpPr/>
          <p:nvPr/>
        </p:nvCxnSpPr>
        <p:spPr bwMode="auto">
          <a:xfrm>
            <a:off x="6656109" y="4250579"/>
            <a:ext cx="248545" cy="264362"/>
          </a:xfrm>
          <a:prstGeom prst="straightConnector1">
            <a:avLst/>
          </a:prstGeom>
          <a:solidFill>
            <a:schemeClr val="accent1"/>
          </a:solidFill>
          <a:ln w="19050"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Arrow Connector 28"/>
          <p:cNvCxnSpPr>
            <a:stCxn id="14" idx="1"/>
          </p:cNvCxnSpPr>
          <p:nvPr/>
        </p:nvCxnSpPr>
        <p:spPr bwMode="auto">
          <a:xfrm flipH="1">
            <a:off x="7399176" y="4250579"/>
            <a:ext cx="228599" cy="264362"/>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190451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CORSICA-based Plasma </a:t>
            </a:r>
            <a:r>
              <a:rPr lang="en-GB" dirty="0"/>
              <a:t>Simulator </a:t>
            </a:r>
          </a:p>
        </p:txBody>
      </p:sp>
      <p:sp>
        <p:nvSpPr>
          <p:cNvPr id="3" name="Content Placeholder 2"/>
          <p:cNvSpPr>
            <a:spLocks noGrp="1"/>
          </p:cNvSpPr>
          <p:nvPr>
            <p:ph idx="1"/>
          </p:nvPr>
        </p:nvSpPr>
        <p:spPr>
          <a:xfrm>
            <a:off x="541176" y="1380931"/>
            <a:ext cx="8032911" cy="4715069"/>
          </a:xfrm>
        </p:spPr>
        <p:txBody>
          <a:bodyPr/>
          <a:lstStyle/>
          <a:p>
            <a:r>
              <a:rPr lang="en-GB" dirty="0"/>
              <a:t>CORSICA implemented as single </a:t>
            </a:r>
            <a:r>
              <a:rPr lang="en-GB" dirty="0" smtClean="0"/>
              <a:t>workflow component</a:t>
            </a:r>
          </a:p>
          <a:p>
            <a:r>
              <a:rPr lang="en-GB" dirty="0" smtClean="0"/>
              <a:t>Example: Free-boundary 12.5 MA hybrid scenario</a:t>
            </a:r>
          </a:p>
          <a:p>
            <a:pPr lvl="1"/>
            <a:r>
              <a:rPr lang="en-GB" dirty="0"/>
              <a:t>R</a:t>
            </a:r>
            <a:r>
              <a:rPr lang="en-GB" dirty="0" smtClean="0"/>
              <a:t>ealistic </a:t>
            </a:r>
            <a:r>
              <a:rPr lang="en-GB" dirty="0"/>
              <a:t>sources and external Z controller</a:t>
            </a:r>
          </a:p>
          <a:p>
            <a:pPr lvl="1"/>
            <a:endParaRPr lang="en-GB" dirty="0" smtClean="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263" b="4864"/>
          <a:stretch/>
        </p:blipFill>
        <p:spPr>
          <a:xfrm>
            <a:off x="972037" y="2702480"/>
            <a:ext cx="6585759" cy="3313039"/>
          </a:xfrm>
          <a:prstGeom prst="rect">
            <a:avLst/>
          </a:prstGeom>
        </p:spPr>
      </p:pic>
      <p:sp>
        <p:nvSpPr>
          <p:cNvPr id="6" name="TextBox 5"/>
          <p:cNvSpPr txBox="1"/>
          <p:nvPr/>
        </p:nvSpPr>
        <p:spPr>
          <a:xfrm>
            <a:off x="7704402" y="3027082"/>
            <a:ext cx="1346288" cy="923330"/>
          </a:xfrm>
          <a:prstGeom prst="rect">
            <a:avLst/>
          </a:prstGeom>
          <a:noFill/>
        </p:spPr>
        <p:txBody>
          <a:bodyPr wrap="square" rtlCol="0">
            <a:spAutoFit/>
          </a:bodyPr>
          <a:lstStyle/>
          <a:p>
            <a:r>
              <a:rPr lang="en-US" altLang="ko-KR" sz="1800" dirty="0" smtClean="0">
                <a:solidFill>
                  <a:srgbClr val="FF0000"/>
                </a:solidFill>
                <a:latin typeface="+mj-lt"/>
              </a:rPr>
              <a:t>Z controller</a:t>
            </a:r>
          </a:p>
          <a:p>
            <a:pPr marL="171450" indent="-171450">
              <a:buFont typeface="Arial" panose="020B0604020202020204" pitchFamily="34" charset="0"/>
              <a:buChar char="•"/>
            </a:pPr>
            <a:r>
              <a:rPr lang="en-US" altLang="ko-KR" sz="1800" dirty="0" smtClean="0">
                <a:latin typeface="+mj-lt"/>
              </a:rPr>
              <a:t>Z position</a:t>
            </a:r>
          </a:p>
          <a:p>
            <a:pPr marL="171450" indent="-171450">
              <a:buFont typeface="Arial" panose="020B0604020202020204" pitchFamily="34" charset="0"/>
              <a:buChar char="•"/>
            </a:pPr>
            <a:r>
              <a:rPr lang="en-US" altLang="ko-KR" sz="1800" dirty="0" smtClean="0">
                <a:latin typeface="+mj-lt"/>
              </a:rPr>
              <a:t>PF I &amp; V</a:t>
            </a:r>
            <a:endParaRPr lang="ko-KR" altLang="en-US" sz="1800" dirty="0">
              <a:latin typeface="+mj-lt"/>
            </a:endParaRPr>
          </a:p>
        </p:txBody>
      </p:sp>
      <p:sp>
        <p:nvSpPr>
          <p:cNvPr id="7" name="Line Callout 2 6"/>
          <p:cNvSpPr/>
          <p:nvPr/>
        </p:nvSpPr>
        <p:spPr bwMode="auto">
          <a:xfrm>
            <a:off x="6763881" y="3832990"/>
            <a:ext cx="287285" cy="245436"/>
          </a:xfrm>
          <a:prstGeom prst="borderCallout2">
            <a:avLst>
              <a:gd name="adj1" fmla="val -25429"/>
              <a:gd name="adj2" fmla="val 52102"/>
              <a:gd name="adj3" fmla="val -117814"/>
              <a:gd name="adj4" fmla="val 52815"/>
              <a:gd name="adj5" fmla="val -248729"/>
              <a:gd name="adj6" fmla="val 310403"/>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entury Gothic" pitchFamily="34" charset="0"/>
            </a:endParaRPr>
          </a:p>
        </p:txBody>
      </p:sp>
      <p:sp>
        <p:nvSpPr>
          <p:cNvPr id="9" name="TextBox 8"/>
          <p:cNvSpPr txBox="1"/>
          <p:nvPr/>
        </p:nvSpPr>
        <p:spPr>
          <a:xfrm>
            <a:off x="7685745" y="4381989"/>
            <a:ext cx="1346288" cy="369332"/>
          </a:xfrm>
          <a:prstGeom prst="rect">
            <a:avLst/>
          </a:prstGeom>
          <a:noFill/>
        </p:spPr>
        <p:txBody>
          <a:bodyPr wrap="square" rtlCol="0">
            <a:spAutoFit/>
          </a:bodyPr>
          <a:lstStyle/>
          <a:p>
            <a:r>
              <a:rPr lang="en-US" altLang="ko-KR" sz="1800" dirty="0" smtClean="0">
                <a:solidFill>
                  <a:srgbClr val="FF0000"/>
                </a:solidFill>
                <a:latin typeface="+mj-lt"/>
              </a:rPr>
              <a:t>CORSICA</a:t>
            </a:r>
            <a:endParaRPr lang="ko-KR" altLang="en-US" sz="1800" dirty="0">
              <a:solidFill>
                <a:srgbClr val="FF0000"/>
              </a:solidFill>
              <a:latin typeface="+mj-lt"/>
            </a:endParaRPr>
          </a:p>
        </p:txBody>
      </p:sp>
      <p:sp>
        <p:nvSpPr>
          <p:cNvPr id="10" name="Line Callout 2 9"/>
          <p:cNvSpPr/>
          <p:nvPr/>
        </p:nvSpPr>
        <p:spPr bwMode="auto">
          <a:xfrm flipV="1">
            <a:off x="7081254" y="3832989"/>
            <a:ext cx="293060" cy="245436"/>
          </a:xfrm>
          <a:prstGeom prst="borderCallout2">
            <a:avLst>
              <a:gd name="adj1" fmla="val -25429"/>
              <a:gd name="adj2" fmla="val 52102"/>
              <a:gd name="adj3" fmla="val -117814"/>
              <a:gd name="adj4" fmla="val 52815"/>
              <a:gd name="adj5" fmla="val -199309"/>
              <a:gd name="adj6" fmla="val 207287"/>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entury Gothic" pitchFamily="34" charset="0"/>
            </a:endParaRPr>
          </a:p>
        </p:txBody>
      </p:sp>
      <p:grpSp>
        <p:nvGrpSpPr>
          <p:cNvPr id="13" name="Group 12"/>
          <p:cNvGrpSpPr/>
          <p:nvPr/>
        </p:nvGrpSpPr>
        <p:grpSpPr>
          <a:xfrm>
            <a:off x="6768177" y="2504261"/>
            <a:ext cx="499697" cy="455288"/>
            <a:chOff x="6581557" y="2373627"/>
            <a:chExt cx="499697" cy="455288"/>
          </a:xfrm>
        </p:grpSpPr>
        <p:cxnSp>
          <p:nvCxnSpPr>
            <p:cNvPr id="17" name="Straight Connector 16"/>
            <p:cNvCxnSpPr/>
            <p:nvPr/>
          </p:nvCxnSpPr>
          <p:spPr bwMode="auto">
            <a:xfrm flipV="1">
              <a:off x="6581557" y="2596325"/>
              <a:ext cx="0" cy="23259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flipV="1">
              <a:off x="6581557" y="2373627"/>
              <a:ext cx="499697" cy="218033"/>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8" name="TextBox 27"/>
          <p:cNvSpPr txBox="1"/>
          <p:nvPr/>
        </p:nvSpPr>
        <p:spPr>
          <a:xfrm>
            <a:off x="7296569" y="2121413"/>
            <a:ext cx="1838107" cy="646331"/>
          </a:xfrm>
          <a:prstGeom prst="rect">
            <a:avLst/>
          </a:prstGeom>
          <a:noFill/>
        </p:spPr>
        <p:txBody>
          <a:bodyPr wrap="square" rtlCol="0">
            <a:spAutoFit/>
          </a:bodyPr>
          <a:lstStyle/>
          <a:p>
            <a:r>
              <a:rPr lang="en-US" altLang="ko-KR" sz="1800" dirty="0" smtClean="0">
                <a:solidFill>
                  <a:srgbClr val="FF0000"/>
                </a:solidFill>
                <a:latin typeface="+mj-lt"/>
              </a:rPr>
              <a:t>Kepler workflow engine</a:t>
            </a:r>
            <a:endParaRPr lang="ko-KR" altLang="en-US" sz="1800" dirty="0">
              <a:solidFill>
                <a:srgbClr val="FF0000"/>
              </a:solidFill>
              <a:latin typeface="+mj-lt"/>
            </a:endParaRPr>
          </a:p>
        </p:txBody>
      </p:sp>
      <p:sp>
        <p:nvSpPr>
          <p:cNvPr id="30" name="TextBox 29"/>
          <p:cNvSpPr txBox="1"/>
          <p:nvPr/>
        </p:nvSpPr>
        <p:spPr>
          <a:xfrm>
            <a:off x="3197307" y="5979592"/>
            <a:ext cx="5946693" cy="338554"/>
          </a:xfrm>
          <a:prstGeom prst="rect">
            <a:avLst/>
          </a:prstGeom>
          <a:noFill/>
        </p:spPr>
        <p:txBody>
          <a:bodyPr wrap="none" rtlCol="0">
            <a:spAutoFit/>
          </a:bodyPr>
          <a:lstStyle/>
          <a:p>
            <a:pPr algn="r"/>
            <a:r>
              <a:rPr lang="en-GB" sz="1600" dirty="0" smtClean="0">
                <a:latin typeface="+mn-lt"/>
              </a:rPr>
              <a:t>M Hosokawa, S H Kim, T Casper &amp; LLNL CORSICA colleagues</a:t>
            </a:r>
            <a:endParaRPr lang="en-GB" sz="1600" dirty="0">
              <a:latin typeface="+mn-lt"/>
            </a:endParaRPr>
          </a:p>
        </p:txBody>
      </p:sp>
      <p:grpSp>
        <p:nvGrpSpPr>
          <p:cNvPr id="8" name="Group 7"/>
          <p:cNvGrpSpPr/>
          <p:nvPr/>
        </p:nvGrpSpPr>
        <p:grpSpPr>
          <a:xfrm>
            <a:off x="4867089" y="4754768"/>
            <a:ext cx="2818656" cy="578493"/>
            <a:chOff x="5547477" y="5281131"/>
            <a:chExt cx="1695888" cy="578493"/>
          </a:xfrm>
        </p:grpSpPr>
        <p:cxnSp>
          <p:nvCxnSpPr>
            <p:cNvPr id="15" name="Straight Connector 14"/>
            <p:cNvCxnSpPr/>
            <p:nvPr/>
          </p:nvCxnSpPr>
          <p:spPr bwMode="auto">
            <a:xfrm rot="16200000" flipH="1">
              <a:off x="5980661" y="4847948"/>
              <a:ext cx="0" cy="866367"/>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6413845" y="5281131"/>
              <a:ext cx="829520" cy="578493"/>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8" name="TextBox 17"/>
          <p:cNvSpPr txBox="1"/>
          <p:nvPr/>
        </p:nvSpPr>
        <p:spPr>
          <a:xfrm>
            <a:off x="7704402" y="5044014"/>
            <a:ext cx="1204322" cy="646331"/>
          </a:xfrm>
          <a:prstGeom prst="rect">
            <a:avLst/>
          </a:prstGeom>
          <a:noFill/>
        </p:spPr>
        <p:txBody>
          <a:bodyPr wrap="square" rtlCol="0">
            <a:spAutoFit/>
          </a:bodyPr>
          <a:lstStyle/>
          <a:p>
            <a:r>
              <a:rPr lang="en-US" altLang="ko-KR" sz="1800" dirty="0" smtClean="0">
                <a:solidFill>
                  <a:srgbClr val="FF0000"/>
                </a:solidFill>
                <a:latin typeface="+mj-lt"/>
              </a:rPr>
              <a:t>Graphical output</a:t>
            </a:r>
            <a:endParaRPr lang="ko-KR" altLang="en-US" sz="1800" dirty="0">
              <a:solidFill>
                <a:srgbClr val="FF0000"/>
              </a:solidFill>
              <a:latin typeface="+mj-lt"/>
            </a:endParaRPr>
          </a:p>
        </p:txBody>
      </p:sp>
      <p:sp>
        <p:nvSpPr>
          <p:cNvPr id="20" name="TextBox 19"/>
          <p:cNvSpPr txBox="1"/>
          <p:nvPr/>
        </p:nvSpPr>
        <p:spPr>
          <a:xfrm>
            <a:off x="-25654" y="5044014"/>
            <a:ext cx="840982" cy="646331"/>
          </a:xfrm>
          <a:prstGeom prst="rect">
            <a:avLst/>
          </a:prstGeom>
          <a:noFill/>
        </p:spPr>
        <p:txBody>
          <a:bodyPr wrap="square" rtlCol="0">
            <a:spAutoFit/>
          </a:bodyPr>
          <a:lstStyle/>
          <a:p>
            <a:r>
              <a:rPr lang="en-US" altLang="ko-KR" sz="1800" dirty="0" smtClean="0">
                <a:solidFill>
                  <a:srgbClr val="FF0000"/>
                </a:solidFill>
                <a:latin typeface="+mj-lt"/>
              </a:rPr>
              <a:t>Text output</a:t>
            </a:r>
            <a:endParaRPr lang="ko-KR" altLang="en-US" sz="1800" dirty="0">
              <a:solidFill>
                <a:srgbClr val="FF0000"/>
              </a:solidFill>
              <a:latin typeface="+mj-lt"/>
            </a:endParaRPr>
          </a:p>
        </p:txBody>
      </p:sp>
      <p:grpSp>
        <p:nvGrpSpPr>
          <p:cNvPr id="21" name="Group 20"/>
          <p:cNvGrpSpPr/>
          <p:nvPr/>
        </p:nvGrpSpPr>
        <p:grpSpPr>
          <a:xfrm flipH="1">
            <a:off x="394837" y="4440012"/>
            <a:ext cx="729445" cy="578493"/>
            <a:chOff x="5547477" y="5281131"/>
            <a:chExt cx="1695888" cy="578493"/>
          </a:xfrm>
        </p:grpSpPr>
        <p:cxnSp>
          <p:nvCxnSpPr>
            <p:cNvPr id="23" name="Straight Connector 22"/>
            <p:cNvCxnSpPr/>
            <p:nvPr/>
          </p:nvCxnSpPr>
          <p:spPr bwMode="auto">
            <a:xfrm rot="16200000" flipH="1">
              <a:off x="5980661" y="4847948"/>
              <a:ext cx="0" cy="866367"/>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a:off x="6413845" y="5281131"/>
              <a:ext cx="829520" cy="578493"/>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4567199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56" y="609600"/>
            <a:ext cx="8903264" cy="914400"/>
          </a:xfrm>
        </p:spPr>
        <p:txBody>
          <a:bodyPr/>
          <a:lstStyle/>
          <a:p>
            <a:r>
              <a:rPr lang="en-GB" dirty="0" smtClean="0"/>
              <a:t>CORSICA-based PS: Free-boundary </a:t>
            </a:r>
            <a:r>
              <a:rPr lang="en-GB" dirty="0"/>
              <a:t>plasma evolution with external Z </a:t>
            </a:r>
            <a:r>
              <a:rPr lang="en-GB" dirty="0" smtClean="0"/>
              <a:t>controller</a:t>
            </a:r>
            <a:endParaRPr lang="en-GB" dirty="0"/>
          </a:p>
        </p:txBody>
      </p:sp>
      <p:sp>
        <p:nvSpPr>
          <p:cNvPr id="3" name="Content Placeholder 2"/>
          <p:cNvSpPr>
            <a:spLocks noGrp="1"/>
          </p:cNvSpPr>
          <p:nvPr>
            <p:ph idx="1"/>
          </p:nvPr>
        </p:nvSpPr>
        <p:spPr>
          <a:xfrm>
            <a:off x="35496" y="1620789"/>
            <a:ext cx="5899312" cy="4475211"/>
          </a:xfrm>
        </p:spPr>
        <p:txBody>
          <a:bodyPr/>
          <a:lstStyle/>
          <a:p>
            <a:r>
              <a:rPr lang="en-GB" sz="2000" dirty="0"/>
              <a:t>VDE triggered at 310s by switching off feedback</a:t>
            </a:r>
          </a:p>
          <a:p>
            <a:endParaRPr lang="en-GB" sz="2000" dirty="0"/>
          </a:p>
        </p:txBody>
      </p:sp>
      <p:grpSp>
        <p:nvGrpSpPr>
          <p:cNvPr id="4" name="Group 3"/>
          <p:cNvGrpSpPr/>
          <p:nvPr/>
        </p:nvGrpSpPr>
        <p:grpSpPr>
          <a:xfrm>
            <a:off x="3697879" y="2158234"/>
            <a:ext cx="2236929" cy="3792457"/>
            <a:chOff x="3697879" y="2588871"/>
            <a:chExt cx="2236929" cy="3792457"/>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7879" y="2588871"/>
              <a:ext cx="2236929" cy="3792457"/>
            </a:xfrm>
            <a:prstGeom prst="rect">
              <a:avLst/>
            </a:prstGeom>
          </p:spPr>
        </p:pic>
        <p:sp>
          <p:nvSpPr>
            <p:cNvPr id="6" name="TextBox 5"/>
            <p:cNvSpPr txBox="1"/>
            <p:nvPr/>
          </p:nvSpPr>
          <p:spPr>
            <a:xfrm>
              <a:off x="4754797" y="5400676"/>
              <a:ext cx="474785" cy="338554"/>
            </a:xfrm>
            <a:prstGeom prst="rect">
              <a:avLst/>
            </a:prstGeom>
            <a:noFill/>
          </p:spPr>
          <p:txBody>
            <a:bodyPr wrap="square" rtlCol="0">
              <a:spAutoFit/>
            </a:bodyPr>
            <a:lstStyle/>
            <a:p>
              <a:r>
                <a:rPr lang="en-US" sz="1600" dirty="0" smtClean="0">
                  <a:solidFill>
                    <a:srgbClr val="000000"/>
                  </a:solidFill>
                  <a:latin typeface="+mj-lt"/>
                  <a:cs typeface="times" pitchFamily="18" charset="0"/>
                </a:rPr>
                <a:t>G2</a:t>
              </a:r>
              <a:endParaRPr lang="en-GB" sz="1600" dirty="0" err="1" smtClean="0">
                <a:solidFill>
                  <a:srgbClr val="000000"/>
                </a:solidFill>
                <a:latin typeface="+mj-lt"/>
                <a:cs typeface="times" pitchFamily="18" charset="0"/>
              </a:endParaRPr>
            </a:p>
          </p:txBody>
        </p:sp>
        <p:sp>
          <p:nvSpPr>
            <p:cNvPr id="7" name="TextBox 6"/>
            <p:cNvSpPr txBox="1"/>
            <p:nvPr/>
          </p:nvSpPr>
          <p:spPr>
            <a:xfrm>
              <a:off x="4193931" y="5140071"/>
              <a:ext cx="474785" cy="338554"/>
            </a:xfrm>
            <a:prstGeom prst="rect">
              <a:avLst/>
            </a:prstGeom>
            <a:noFill/>
          </p:spPr>
          <p:txBody>
            <a:bodyPr wrap="square" rtlCol="0">
              <a:spAutoFit/>
            </a:bodyPr>
            <a:lstStyle/>
            <a:p>
              <a:r>
                <a:rPr lang="en-US" sz="1600" dirty="0" smtClean="0">
                  <a:solidFill>
                    <a:srgbClr val="000000"/>
                  </a:solidFill>
                  <a:latin typeface="+mj-lt"/>
                  <a:cs typeface="times" pitchFamily="18" charset="0"/>
                </a:rPr>
                <a:t>G1</a:t>
              </a:r>
              <a:endParaRPr lang="en-GB" sz="1600" dirty="0" err="1" smtClean="0">
                <a:solidFill>
                  <a:srgbClr val="000000"/>
                </a:solidFill>
                <a:latin typeface="+mj-lt"/>
                <a:cs typeface="times" pitchFamily="18" charset="0"/>
              </a:endParaRPr>
            </a:p>
          </p:txBody>
        </p:sp>
        <p:sp>
          <p:nvSpPr>
            <p:cNvPr id="8" name="TextBox 7"/>
            <p:cNvSpPr txBox="1"/>
            <p:nvPr/>
          </p:nvSpPr>
          <p:spPr>
            <a:xfrm>
              <a:off x="5326297" y="3807523"/>
              <a:ext cx="474785" cy="338554"/>
            </a:xfrm>
            <a:prstGeom prst="rect">
              <a:avLst/>
            </a:prstGeom>
            <a:noFill/>
          </p:spPr>
          <p:txBody>
            <a:bodyPr wrap="square" rtlCol="0">
              <a:spAutoFit/>
            </a:bodyPr>
            <a:lstStyle/>
            <a:p>
              <a:r>
                <a:rPr lang="en-US" sz="1600" dirty="0" smtClean="0">
                  <a:solidFill>
                    <a:srgbClr val="000000"/>
                  </a:solidFill>
                  <a:latin typeface="+mj-lt"/>
                  <a:cs typeface="times" pitchFamily="18" charset="0"/>
                </a:rPr>
                <a:t>G3</a:t>
              </a:r>
              <a:endParaRPr lang="en-GB" sz="1600" dirty="0" err="1" smtClean="0">
                <a:solidFill>
                  <a:srgbClr val="000000"/>
                </a:solidFill>
                <a:latin typeface="+mj-lt"/>
                <a:cs typeface="times" pitchFamily="18" charset="0"/>
              </a:endParaRPr>
            </a:p>
          </p:txBody>
        </p:sp>
        <p:sp>
          <p:nvSpPr>
            <p:cNvPr id="9" name="TextBox 8"/>
            <p:cNvSpPr txBox="1"/>
            <p:nvPr/>
          </p:nvSpPr>
          <p:spPr>
            <a:xfrm>
              <a:off x="5099538" y="3226191"/>
              <a:ext cx="474785" cy="338554"/>
            </a:xfrm>
            <a:prstGeom prst="rect">
              <a:avLst/>
            </a:prstGeom>
            <a:noFill/>
          </p:spPr>
          <p:txBody>
            <a:bodyPr wrap="square" rtlCol="0">
              <a:spAutoFit/>
            </a:bodyPr>
            <a:lstStyle/>
            <a:p>
              <a:r>
                <a:rPr lang="en-US" sz="1600" dirty="0" smtClean="0">
                  <a:solidFill>
                    <a:srgbClr val="000000"/>
                  </a:solidFill>
                  <a:latin typeface="+mj-lt"/>
                  <a:cs typeface="times" pitchFamily="18" charset="0"/>
                </a:rPr>
                <a:t>G4</a:t>
              </a:r>
              <a:endParaRPr lang="en-GB" sz="1600" dirty="0" err="1" smtClean="0">
                <a:solidFill>
                  <a:srgbClr val="000000"/>
                </a:solidFill>
                <a:latin typeface="+mj-lt"/>
                <a:cs typeface="times" pitchFamily="18" charset="0"/>
              </a:endParaRPr>
            </a:p>
          </p:txBody>
        </p:sp>
        <p:sp>
          <p:nvSpPr>
            <p:cNvPr id="10" name="TextBox 9"/>
            <p:cNvSpPr txBox="1"/>
            <p:nvPr/>
          </p:nvSpPr>
          <p:spPr>
            <a:xfrm>
              <a:off x="4578951" y="2762251"/>
              <a:ext cx="474785" cy="338554"/>
            </a:xfrm>
            <a:prstGeom prst="rect">
              <a:avLst/>
            </a:prstGeom>
            <a:noFill/>
          </p:spPr>
          <p:txBody>
            <a:bodyPr wrap="square" rtlCol="0">
              <a:spAutoFit/>
            </a:bodyPr>
            <a:lstStyle/>
            <a:p>
              <a:r>
                <a:rPr lang="en-US" sz="1600" dirty="0" smtClean="0">
                  <a:solidFill>
                    <a:srgbClr val="000000"/>
                  </a:solidFill>
                  <a:latin typeface="+mj-lt"/>
                  <a:cs typeface="times" pitchFamily="18" charset="0"/>
                </a:rPr>
                <a:t>G5</a:t>
              </a:r>
              <a:endParaRPr lang="en-GB" sz="1600" dirty="0" err="1" smtClean="0">
                <a:solidFill>
                  <a:srgbClr val="000000"/>
                </a:solidFill>
                <a:latin typeface="+mj-lt"/>
                <a:cs typeface="times" pitchFamily="18" charset="0"/>
              </a:endParaRPr>
            </a:p>
          </p:txBody>
        </p:sp>
        <p:sp>
          <p:nvSpPr>
            <p:cNvPr id="11" name="TextBox 10"/>
            <p:cNvSpPr txBox="1"/>
            <p:nvPr/>
          </p:nvSpPr>
          <p:spPr>
            <a:xfrm>
              <a:off x="4367935" y="3623690"/>
              <a:ext cx="474785" cy="338554"/>
            </a:xfrm>
            <a:prstGeom prst="rect">
              <a:avLst/>
            </a:prstGeom>
            <a:noFill/>
          </p:spPr>
          <p:txBody>
            <a:bodyPr wrap="square" rtlCol="0">
              <a:spAutoFit/>
            </a:bodyPr>
            <a:lstStyle/>
            <a:p>
              <a:r>
                <a:rPr lang="en-US" sz="1600" dirty="0" smtClean="0">
                  <a:solidFill>
                    <a:srgbClr val="000000"/>
                  </a:solidFill>
                  <a:latin typeface="+mj-lt"/>
                  <a:cs typeface="times" pitchFamily="18" charset="0"/>
                </a:rPr>
                <a:t>G6</a:t>
              </a:r>
              <a:endParaRPr lang="en-GB" sz="1600" dirty="0" err="1" smtClean="0">
                <a:solidFill>
                  <a:srgbClr val="000000"/>
                </a:solidFill>
                <a:latin typeface="+mj-lt"/>
                <a:cs typeface="times" pitchFamily="18" charset="0"/>
              </a:endParaRPr>
            </a:p>
          </p:txBody>
        </p: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4806" y="1620789"/>
            <a:ext cx="3090414" cy="4665147"/>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96" y="2075641"/>
            <a:ext cx="3563888" cy="3796474"/>
          </a:xfrm>
          <a:prstGeom prst="rect">
            <a:avLst/>
          </a:prstGeom>
        </p:spPr>
      </p:pic>
      <p:cxnSp>
        <p:nvCxnSpPr>
          <p:cNvPr id="14" name="Straight Connector 13"/>
          <p:cNvCxnSpPr/>
          <p:nvPr/>
        </p:nvCxnSpPr>
        <p:spPr bwMode="auto">
          <a:xfrm flipV="1">
            <a:off x="1342273" y="2158281"/>
            <a:ext cx="0" cy="2976980"/>
          </a:xfrm>
          <a:prstGeom prst="line">
            <a:avLst/>
          </a:prstGeom>
          <a:solidFill>
            <a:schemeClr val="accent1"/>
          </a:solidFill>
          <a:ln w="19050" cap="flat" cmpd="sng" algn="ctr">
            <a:solidFill>
              <a:srgbClr val="3333FF"/>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flipV="1">
            <a:off x="8511174" y="1645311"/>
            <a:ext cx="0" cy="4056538"/>
          </a:xfrm>
          <a:prstGeom prst="line">
            <a:avLst/>
          </a:prstGeom>
          <a:solidFill>
            <a:schemeClr val="accent1"/>
          </a:solidFill>
          <a:ln w="19050" cap="flat" cmpd="sng" algn="ctr">
            <a:solidFill>
              <a:srgbClr val="3333FF"/>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20"/>
          <p:cNvSpPr txBox="1"/>
          <p:nvPr/>
        </p:nvSpPr>
        <p:spPr>
          <a:xfrm>
            <a:off x="-11887" y="5950691"/>
            <a:ext cx="5946693" cy="338554"/>
          </a:xfrm>
          <a:prstGeom prst="rect">
            <a:avLst/>
          </a:prstGeom>
          <a:noFill/>
        </p:spPr>
        <p:txBody>
          <a:bodyPr wrap="none" rtlCol="0">
            <a:spAutoFit/>
          </a:bodyPr>
          <a:lstStyle/>
          <a:p>
            <a:r>
              <a:rPr lang="en-GB" sz="1600" dirty="0" smtClean="0">
                <a:latin typeface="+mn-lt"/>
              </a:rPr>
              <a:t>M Hosokawa, S H Kim, T Casper &amp; LLNL CORSICA colleagues</a:t>
            </a:r>
            <a:endParaRPr lang="en-GB" sz="1600" dirty="0">
              <a:latin typeface="+mn-lt"/>
            </a:endParaRPr>
          </a:p>
        </p:txBody>
      </p:sp>
    </p:spTree>
    <p:extLst>
      <p:ext uri="{BB962C8B-B14F-4D97-AF65-F5344CB8AC3E}">
        <p14:creationId xmlns:p14="http://schemas.microsoft.com/office/powerpoint/2010/main" val="17675435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DINA-based Plasma Simulator</a:t>
            </a:r>
          </a:p>
        </p:txBody>
      </p:sp>
      <p:sp>
        <p:nvSpPr>
          <p:cNvPr id="4" name="Content Placeholder 3"/>
          <p:cNvSpPr>
            <a:spLocks noGrp="1"/>
          </p:cNvSpPr>
          <p:nvPr>
            <p:ph idx="1"/>
          </p:nvPr>
        </p:nvSpPr>
        <p:spPr>
          <a:xfrm>
            <a:off x="573088" y="1511559"/>
            <a:ext cx="8001000" cy="4584441"/>
          </a:xfrm>
        </p:spPr>
        <p:txBody>
          <a:bodyPr/>
          <a:lstStyle/>
          <a:p>
            <a:r>
              <a:rPr lang="en-GB" dirty="0" smtClean="0"/>
              <a:t>DINA integrated into IMAS in modular fashion</a:t>
            </a:r>
          </a:p>
        </p:txBody>
      </p:sp>
      <p:pic>
        <p:nvPicPr>
          <p:cNvPr id="5" name="Picture 4" descr="top.png"/>
          <p:cNvPicPr>
            <a:picLocks noChangeAspect="1"/>
          </p:cNvPicPr>
          <p:nvPr/>
        </p:nvPicPr>
        <p:blipFill rotWithShape="1">
          <a:blip r:embed="rId2" cstate="print"/>
          <a:srcRect b="10462"/>
          <a:stretch/>
        </p:blipFill>
        <p:spPr>
          <a:xfrm>
            <a:off x="1331000" y="2019300"/>
            <a:ext cx="6458195" cy="3891118"/>
          </a:xfrm>
          <a:prstGeom prst="rect">
            <a:avLst/>
          </a:prstGeom>
        </p:spPr>
      </p:pic>
      <p:sp>
        <p:nvSpPr>
          <p:cNvPr id="6" name="TextBox 5"/>
          <p:cNvSpPr txBox="1"/>
          <p:nvPr/>
        </p:nvSpPr>
        <p:spPr>
          <a:xfrm>
            <a:off x="3738609" y="5950691"/>
            <a:ext cx="5405391" cy="338554"/>
          </a:xfrm>
          <a:prstGeom prst="rect">
            <a:avLst/>
          </a:prstGeom>
          <a:noFill/>
        </p:spPr>
        <p:txBody>
          <a:bodyPr wrap="none" rtlCol="0">
            <a:spAutoFit/>
          </a:bodyPr>
          <a:lstStyle/>
          <a:p>
            <a:pPr algn="r"/>
            <a:r>
              <a:rPr lang="en-GB" sz="1600" dirty="0" smtClean="0">
                <a:latin typeface="+mn-lt"/>
              </a:rPr>
              <a:t>J Lister, V Lukash, R </a:t>
            </a:r>
            <a:r>
              <a:rPr lang="en-GB" sz="1600" dirty="0" err="1" smtClean="0">
                <a:latin typeface="+mn-lt"/>
              </a:rPr>
              <a:t>Khayrutdinov</a:t>
            </a:r>
            <a:r>
              <a:rPr lang="en-GB" sz="1600" dirty="0" smtClean="0">
                <a:latin typeface="+mn-lt"/>
              </a:rPr>
              <a:t> and DINA colleagues</a:t>
            </a:r>
            <a:endParaRPr lang="en-GB" sz="1600" dirty="0">
              <a:latin typeface="+mn-lt"/>
            </a:endParaRPr>
          </a:p>
        </p:txBody>
      </p:sp>
    </p:spTree>
    <p:extLst>
      <p:ext uri="{BB962C8B-B14F-4D97-AF65-F5344CB8AC3E}">
        <p14:creationId xmlns:p14="http://schemas.microsoft.com/office/powerpoint/2010/main" val="1483242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6" y="609600"/>
            <a:ext cx="9140824" cy="914400"/>
          </a:xfrm>
        </p:spPr>
        <p:txBody>
          <a:bodyPr/>
          <a:lstStyle/>
          <a:p>
            <a:r>
              <a:rPr lang="en-GB" dirty="0" smtClean="0"/>
              <a:t>Status of ITER Integrated Modelling &amp; Analysis Suite</a:t>
            </a:r>
            <a:endParaRPr lang="en-GB" dirty="0"/>
          </a:p>
        </p:txBody>
      </p:sp>
      <p:sp>
        <p:nvSpPr>
          <p:cNvPr id="3" name="Content Placeholder 2"/>
          <p:cNvSpPr>
            <a:spLocks noGrp="1"/>
          </p:cNvSpPr>
          <p:nvPr>
            <p:ph idx="1"/>
          </p:nvPr>
        </p:nvSpPr>
        <p:spPr>
          <a:xfrm>
            <a:off x="3176" y="1964724"/>
            <a:ext cx="9140824" cy="4072284"/>
          </a:xfrm>
        </p:spPr>
        <p:txBody>
          <a:bodyPr/>
          <a:lstStyle/>
          <a:p>
            <a:r>
              <a:rPr lang="en-GB" dirty="0" smtClean="0"/>
              <a:t>Prototype IMAS Framework now running on ITER’s HPC cluster</a:t>
            </a:r>
          </a:p>
          <a:p>
            <a:pPr lvl="1"/>
            <a:r>
              <a:rPr lang="en-GB" dirty="0" smtClean="0"/>
              <a:t>Physics Data Model</a:t>
            </a:r>
          </a:p>
          <a:p>
            <a:pPr lvl="2"/>
            <a:r>
              <a:rPr lang="en-GB" dirty="0" smtClean="0"/>
              <a:t>IDSs for many of initial workflows (v1.0</a:t>
            </a:r>
            <a:r>
              <a:rPr lang="en-GB" dirty="0"/>
              <a:t>)</a:t>
            </a:r>
          </a:p>
          <a:p>
            <a:pPr lvl="2"/>
            <a:r>
              <a:rPr lang="en-GB" dirty="0" smtClean="0"/>
              <a:t>Revised set of Rules &amp; Guidelines for Data Dictionary agreed (v2.0)</a:t>
            </a:r>
          </a:p>
          <a:p>
            <a:pPr lvl="1"/>
            <a:r>
              <a:rPr lang="en-GB" dirty="0" smtClean="0"/>
              <a:t>First workflows based on integrating ITER’s existing physics codes</a:t>
            </a:r>
          </a:p>
          <a:p>
            <a:pPr lvl="2"/>
            <a:r>
              <a:rPr lang="en-GB" dirty="0" smtClean="0"/>
              <a:t>CORSICA-based Plasma Simulator</a:t>
            </a:r>
          </a:p>
          <a:p>
            <a:pPr lvl="3"/>
            <a:r>
              <a:rPr lang="en-GB" dirty="0"/>
              <a:t>U</a:t>
            </a:r>
            <a:r>
              <a:rPr lang="en-GB" dirty="0" smtClean="0"/>
              <a:t>ses v1.0 of DM</a:t>
            </a:r>
          </a:p>
          <a:p>
            <a:pPr lvl="2"/>
            <a:r>
              <a:rPr lang="en-GB" dirty="0" smtClean="0"/>
              <a:t>DINA-based Plasma Simulator</a:t>
            </a:r>
          </a:p>
          <a:p>
            <a:pPr lvl="3"/>
            <a:r>
              <a:rPr lang="en-GB" dirty="0" smtClean="0"/>
              <a:t>Uses v2.0a of DM</a:t>
            </a:r>
          </a:p>
          <a:p>
            <a:pPr lvl="1"/>
            <a:r>
              <a:rPr lang="en-GB" dirty="0" smtClean="0"/>
              <a:t>Workflow engine (Kepler) and UAL</a:t>
            </a:r>
          </a:p>
          <a:p>
            <a:pPr lvl="1"/>
            <a:r>
              <a:rPr lang="en-GB" dirty="0" smtClean="0"/>
              <a:t>Revision control (Git) and </a:t>
            </a:r>
            <a:r>
              <a:rPr lang="en-GB" dirty="0"/>
              <a:t>issue tracking </a:t>
            </a:r>
            <a:r>
              <a:rPr lang="en-GB" dirty="0" smtClean="0"/>
              <a:t>(JIRA) for all components</a:t>
            </a:r>
          </a:p>
        </p:txBody>
      </p:sp>
    </p:spTree>
    <p:extLst>
      <p:ext uri="{BB962C8B-B14F-4D97-AF65-F5344CB8AC3E}">
        <p14:creationId xmlns:p14="http://schemas.microsoft.com/office/powerpoint/2010/main" val="12844683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JIRA used for issue </a:t>
            </a:r>
            <a:r>
              <a:rPr lang="en-GB" dirty="0"/>
              <a:t>t</a:t>
            </a:r>
            <a:r>
              <a:rPr lang="en-GB" dirty="0" smtClean="0"/>
              <a:t>racking</a:t>
            </a:r>
            <a:endParaRPr lang="en-GB" dirty="0"/>
          </a:p>
        </p:txBody>
      </p:sp>
      <p:sp>
        <p:nvSpPr>
          <p:cNvPr id="3" name="Content Placeholder 2"/>
          <p:cNvSpPr>
            <a:spLocks noGrp="1"/>
          </p:cNvSpPr>
          <p:nvPr>
            <p:ph idx="1"/>
          </p:nvPr>
        </p:nvSpPr>
        <p:spPr>
          <a:xfrm>
            <a:off x="326704" y="1502229"/>
            <a:ext cx="8493768" cy="4593771"/>
          </a:xfrm>
        </p:spPr>
        <p:txBody>
          <a:bodyPr/>
          <a:lstStyle/>
          <a:p>
            <a:r>
              <a:rPr lang="en-GB" dirty="0" smtClean="0"/>
              <a:t>JIRA used for issue tracking across ITER project</a:t>
            </a:r>
          </a:p>
          <a:p>
            <a:pPr lvl="1"/>
            <a:r>
              <a:rPr lang="en-GB" dirty="0" smtClean="0"/>
              <a:t>Links to revision control &amp; regression testing systems</a:t>
            </a:r>
          </a:p>
          <a:p>
            <a:pPr lvl="1"/>
            <a:r>
              <a:rPr lang="en-GB" dirty="0" smtClean="0"/>
              <a:t>Can reference issues in commits and automatically create links</a:t>
            </a:r>
          </a:p>
          <a:p>
            <a:pPr lvl="1"/>
            <a:endParaRPr lang="en-GB" dirty="0"/>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673" r="50000" b="8754"/>
          <a:stretch/>
        </p:blipFill>
        <p:spPr bwMode="auto">
          <a:xfrm>
            <a:off x="1510754" y="2724539"/>
            <a:ext cx="5795118" cy="3194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753264" y="5918685"/>
            <a:ext cx="3390736" cy="369332"/>
          </a:xfrm>
          <a:prstGeom prst="rect">
            <a:avLst/>
          </a:prstGeom>
          <a:noFill/>
        </p:spPr>
        <p:txBody>
          <a:bodyPr wrap="none" rtlCol="0">
            <a:spAutoFit/>
          </a:bodyPr>
          <a:lstStyle/>
          <a:p>
            <a:r>
              <a:rPr lang="en-GB" sz="1800" dirty="0">
                <a:latin typeface="+mn-lt"/>
                <a:hlinkClick r:id="rId3"/>
              </a:rPr>
              <a:t>https://jira.iter.org/browse/IMAS</a:t>
            </a:r>
            <a:endParaRPr lang="en-GB" sz="1800" dirty="0">
              <a:latin typeface="+mn-lt"/>
            </a:endParaRPr>
          </a:p>
        </p:txBody>
      </p:sp>
    </p:spTree>
    <p:extLst>
      <p:ext uri="{BB962C8B-B14F-4D97-AF65-F5344CB8AC3E}">
        <p14:creationId xmlns:p14="http://schemas.microsoft.com/office/powerpoint/2010/main" val="39149043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Source Code Management</a:t>
            </a:r>
            <a:endParaRPr lang="en-GB" dirty="0"/>
          </a:p>
        </p:txBody>
      </p:sp>
      <p:sp>
        <p:nvSpPr>
          <p:cNvPr id="3" name="Content Placeholder 2"/>
          <p:cNvSpPr>
            <a:spLocks noGrp="1"/>
          </p:cNvSpPr>
          <p:nvPr>
            <p:ph idx="1"/>
          </p:nvPr>
        </p:nvSpPr>
        <p:spPr>
          <a:xfrm>
            <a:off x="179391" y="1556792"/>
            <a:ext cx="8680403" cy="4539208"/>
          </a:xfrm>
        </p:spPr>
        <p:txBody>
          <a:bodyPr/>
          <a:lstStyle/>
          <a:p>
            <a:r>
              <a:rPr lang="en-GB" dirty="0" smtClean="0"/>
              <a:t>IMAS has adopted a distributed revision control system (Git)</a:t>
            </a:r>
          </a:p>
          <a:p>
            <a:pPr lvl="1"/>
            <a:r>
              <a:rPr lang="en-GB" dirty="0" smtClean="0"/>
              <a:t>Allows simultaneous independent development within IO and Members</a:t>
            </a:r>
          </a:p>
          <a:p>
            <a:pPr lvl="1"/>
            <a:r>
              <a:rPr lang="en-GB" dirty="0" smtClean="0"/>
              <a:t>No single master version</a:t>
            </a:r>
          </a:p>
          <a:p>
            <a:pPr lvl="2"/>
            <a:r>
              <a:rPr lang="en-GB" dirty="0" smtClean="0"/>
              <a:t>ITER master version held at IO</a:t>
            </a:r>
          </a:p>
          <a:p>
            <a:pPr lvl="2"/>
            <a:r>
              <a:rPr lang="en-GB" dirty="0" smtClean="0"/>
              <a:t>Member master version within Member, etc.</a:t>
            </a:r>
          </a:p>
          <a:p>
            <a:pPr lvl="1"/>
            <a:r>
              <a:rPr lang="en-GB" dirty="0" smtClean="0"/>
              <a:t>Can be linked to existing Subversion repositories if necessary</a:t>
            </a:r>
          </a:p>
          <a:p>
            <a:pPr lvl="1"/>
            <a:r>
              <a:rPr lang="en-GB" dirty="0" smtClean="0"/>
              <a:t>Can use </a:t>
            </a:r>
            <a:r>
              <a:rPr lang="en-GB" dirty="0" err="1" smtClean="0"/>
              <a:t>submodules</a:t>
            </a:r>
            <a:r>
              <a:rPr lang="en-GB" dirty="0" smtClean="0"/>
              <a:t> to embed codes within codes</a:t>
            </a:r>
          </a:p>
          <a:p>
            <a:pPr lvl="2"/>
            <a:r>
              <a:rPr lang="en-GB" dirty="0" smtClean="0"/>
              <a:t>E.g. Kepler within IMAS Core; B2 </a:t>
            </a:r>
            <a:r>
              <a:rPr lang="en-GB" dirty="0"/>
              <a:t>and </a:t>
            </a:r>
            <a:r>
              <a:rPr lang="en-GB" dirty="0" smtClean="0"/>
              <a:t>EIRENE within SOLPS</a:t>
            </a:r>
          </a:p>
          <a:p>
            <a:r>
              <a:rPr lang="en-GB" dirty="0" smtClean="0"/>
              <a:t>Merge requests </a:t>
            </a:r>
            <a:r>
              <a:rPr lang="en-GB" dirty="0"/>
              <a:t>are made to RO(s) to integrate changes</a:t>
            </a:r>
          </a:p>
          <a:p>
            <a:pPr lvl="1"/>
            <a:r>
              <a:rPr lang="en-GB" dirty="0"/>
              <a:t>Provides tools to transfer (selected) changes between </a:t>
            </a:r>
            <a:r>
              <a:rPr lang="en-GB" dirty="0" smtClean="0"/>
              <a:t>repositories</a:t>
            </a:r>
          </a:p>
          <a:p>
            <a:r>
              <a:rPr lang="en-GB" dirty="0" smtClean="0"/>
              <a:t>Changes </a:t>
            </a:r>
            <a:r>
              <a:rPr lang="en-GB" dirty="0"/>
              <a:t>can be </a:t>
            </a:r>
            <a:r>
              <a:rPr lang="en-GB" dirty="0" smtClean="0"/>
              <a:t>reviewed and </a:t>
            </a:r>
            <a:r>
              <a:rPr lang="en-GB" dirty="0"/>
              <a:t>merged (or rejected)</a:t>
            </a:r>
          </a:p>
          <a:p>
            <a:pPr lvl="1"/>
            <a:r>
              <a:rPr lang="en-GB" dirty="0"/>
              <a:t>Source code </a:t>
            </a:r>
            <a:r>
              <a:rPr lang="en-GB" dirty="0" smtClean="0"/>
              <a:t>review</a:t>
            </a:r>
            <a:endParaRPr lang="en-GB" dirty="0"/>
          </a:p>
        </p:txBody>
      </p:sp>
    </p:spTree>
    <p:extLst>
      <p:ext uri="{BB962C8B-B14F-4D97-AF65-F5344CB8AC3E}">
        <p14:creationId xmlns:p14="http://schemas.microsoft.com/office/powerpoint/2010/main" val="22812751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Regression Tests and Code Validation</a:t>
            </a:r>
            <a:endParaRPr lang="en-GB" dirty="0"/>
          </a:p>
        </p:txBody>
      </p:sp>
      <p:sp>
        <p:nvSpPr>
          <p:cNvPr id="3" name="Content Placeholder 2"/>
          <p:cNvSpPr>
            <a:spLocks noGrp="1"/>
          </p:cNvSpPr>
          <p:nvPr>
            <p:ph idx="1"/>
          </p:nvPr>
        </p:nvSpPr>
        <p:spPr/>
        <p:txBody>
          <a:bodyPr/>
          <a:lstStyle/>
          <a:p>
            <a:r>
              <a:rPr lang="en-GB" dirty="0"/>
              <a:t>Writing regression tests is a necessity</a:t>
            </a:r>
          </a:p>
          <a:p>
            <a:pPr lvl="1"/>
            <a:r>
              <a:rPr lang="en-GB" dirty="0"/>
              <a:t>Part of acceptance </a:t>
            </a:r>
            <a:r>
              <a:rPr lang="en-GB" dirty="0" smtClean="0"/>
              <a:t>criteria</a:t>
            </a:r>
          </a:p>
          <a:p>
            <a:pPr lvl="1"/>
            <a:r>
              <a:rPr lang="en-GB" dirty="0" smtClean="0"/>
              <a:t>Responsibility </a:t>
            </a:r>
            <a:r>
              <a:rPr lang="en-GB" dirty="0"/>
              <a:t>of code developers to keep up-to-date</a:t>
            </a:r>
          </a:p>
          <a:p>
            <a:pPr lvl="2"/>
            <a:r>
              <a:rPr lang="en-GB" dirty="0"/>
              <a:t>Accepting changes</a:t>
            </a:r>
          </a:p>
          <a:p>
            <a:r>
              <a:rPr lang="en-GB" dirty="0" smtClean="0"/>
              <a:t>Automating regression testing</a:t>
            </a:r>
          </a:p>
          <a:p>
            <a:pPr lvl="1"/>
            <a:r>
              <a:rPr lang="en-GB" dirty="0" smtClean="0"/>
              <a:t>Automatically run at commit time (e.g. using Bamboo)</a:t>
            </a:r>
          </a:p>
          <a:p>
            <a:pPr lvl="2"/>
            <a:r>
              <a:rPr lang="en-GB" dirty="0" smtClean="0"/>
              <a:t>Enforce </a:t>
            </a:r>
            <a:r>
              <a:rPr lang="en-GB" dirty="0"/>
              <a:t>passing of tests as part of </a:t>
            </a:r>
            <a:r>
              <a:rPr lang="en-GB" dirty="0" smtClean="0"/>
              <a:t>modified code acceptance</a:t>
            </a:r>
          </a:p>
          <a:p>
            <a:pPr lvl="3"/>
            <a:r>
              <a:rPr lang="en-GB" dirty="0" smtClean="0"/>
              <a:t>i.e. Merging code only possible if tests passed</a:t>
            </a:r>
          </a:p>
          <a:p>
            <a:r>
              <a:rPr lang="en-GB" dirty="0"/>
              <a:t>Validate models</a:t>
            </a:r>
          </a:p>
          <a:p>
            <a:pPr lvl="1"/>
            <a:r>
              <a:rPr lang="en-GB" dirty="0"/>
              <a:t>Error bars in experimental measurements and simulations</a:t>
            </a:r>
          </a:p>
          <a:p>
            <a:pPr lvl="1"/>
            <a:r>
              <a:rPr lang="en-GB" dirty="0"/>
              <a:t>Validation metrics</a:t>
            </a:r>
          </a:p>
          <a:p>
            <a:pPr lvl="1"/>
            <a:r>
              <a:rPr lang="en-GB" dirty="0"/>
              <a:t>Continuous process during development</a:t>
            </a:r>
          </a:p>
          <a:p>
            <a:endParaRPr lang="en-GB" dirty="0" smtClean="0"/>
          </a:p>
        </p:txBody>
      </p:sp>
    </p:spTree>
    <p:extLst>
      <p:ext uri="{BB962C8B-B14F-4D97-AF65-F5344CB8AC3E}">
        <p14:creationId xmlns:p14="http://schemas.microsoft.com/office/powerpoint/2010/main" val="25693278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Next Steps: Extend and Use Data Model</a:t>
            </a:r>
            <a:endParaRPr lang="en-GB" dirty="0"/>
          </a:p>
        </p:txBody>
      </p:sp>
      <p:sp>
        <p:nvSpPr>
          <p:cNvPr id="3" name="Content Placeholder 2"/>
          <p:cNvSpPr>
            <a:spLocks noGrp="1"/>
          </p:cNvSpPr>
          <p:nvPr>
            <p:ph idx="1"/>
          </p:nvPr>
        </p:nvSpPr>
        <p:spPr/>
        <p:txBody>
          <a:bodyPr/>
          <a:lstStyle/>
          <a:p>
            <a:r>
              <a:rPr lang="en-GB" dirty="0"/>
              <a:t>Revise and approve IDSs (v2.0) to comply with new </a:t>
            </a:r>
            <a:r>
              <a:rPr lang="en-GB" dirty="0" smtClean="0"/>
              <a:t>Rules &amp; Guidelines</a:t>
            </a:r>
          </a:p>
          <a:p>
            <a:pPr lvl="1"/>
            <a:r>
              <a:rPr lang="en-GB" dirty="0" smtClean="0"/>
              <a:t>≤ </a:t>
            </a:r>
            <a:r>
              <a:rPr lang="en-GB" dirty="0"/>
              <a:t>July </a:t>
            </a:r>
            <a:r>
              <a:rPr lang="en-GB" dirty="0" smtClean="0"/>
              <a:t>2014</a:t>
            </a:r>
          </a:p>
          <a:p>
            <a:r>
              <a:rPr lang="en-GB" dirty="0" smtClean="0"/>
              <a:t>Extend Data Model using Rules &amp; Guidelines</a:t>
            </a:r>
          </a:p>
          <a:p>
            <a:pPr lvl="1"/>
            <a:r>
              <a:rPr lang="en-GB" dirty="0" smtClean="0"/>
              <a:t>In partnership with developers as needed</a:t>
            </a:r>
          </a:p>
          <a:p>
            <a:pPr lvl="2"/>
            <a:r>
              <a:rPr lang="en-GB" dirty="0" smtClean="0"/>
              <a:t>Plasma Simulator; </a:t>
            </a:r>
            <a:r>
              <a:rPr lang="en-GB" dirty="0"/>
              <a:t>e</a:t>
            </a:r>
            <a:r>
              <a:rPr lang="en-GB" dirty="0" smtClean="0"/>
              <a:t>dge codes; grids; stability; fast ions</a:t>
            </a:r>
          </a:p>
          <a:p>
            <a:r>
              <a:rPr lang="en-GB" dirty="0" smtClean="0"/>
              <a:t>Test ITER Data Model on experimental data</a:t>
            </a:r>
          </a:p>
          <a:p>
            <a:pPr lvl="1"/>
            <a:r>
              <a:rPr lang="en-GB" dirty="0" smtClean="0"/>
              <a:t>Can only be done by Members</a:t>
            </a:r>
          </a:p>
        </p:txBody>
      </p:sp>
      <p:sp>
        <p:nvSpPr>
          <p:cNvPr id="5" name="Rectangle 4"/>
          <p:cNvSpPr/>
          <p:nvPr/>
        </p:nvSpPr>
        <p:spPr>
          <a:xfrm>
            <a:off x="221226" y="5864275"/>
            <a:ext cx="8922774" cy="400110"/>
          </a:xfrm>
          <a:prstGeom prst="rect">
            <a:avLst/>
          </a:prstGeom>
        </p:spPr>
        <p:txBody>
          <a:bodyPr wrap="square">
            <a:spAutoFit/>
          </a:bodyPr>
          <a:lstStyle/>
          <a:p>
            <a:r>
              <a:rPr lang="en-GB" sz="2000" u="sng" dirty="0">
                <a:latin typeface="+mn-lt"/>
                <a:hlinkClick r:id="rId2"/>
              </a:rPr>
              <a:t>https://portal.iter.org/departments/POP/Pages/IM-Users-and-Developers.aspx</a:t>
            </a:r>
            <a:endParaRPr lang="en-GB" sz="2000" dirty="0">
              <a:latin typeface="+mn-lt"/>
            </a:endParaRPr>
          </a:p>
        </p:txBody>
      </p:sp>
    </p:spTree>
    <p:extLst>
      <p:ext uri="{BB962C8B-B14F-4D97-AF65-F5344CB8AC3E}">
        <p14:creationId xmlns:p14="http://schemas.microsoft.com/office/powerpoint/2010/main" val="31169775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Overview of IM Progress</a:t>
            </a:r>
            <a:endParaRPr lang="en-GB" dirty="0"/>
          </a:p>
        </p:txBody>
      </p:sp>
      <p:sp>
        <p:nvSpPr>
          <p:cNvPr id="3" name="Content Placeholder 2"/>
          <p:cNvSpPr>
            <a:spLocks noGrp="1"/>
          </p:cNvSpPr>
          <p:nvPr>
            <p:ph idx="1"/>
          </p:nvPr>
        </p:nvSpPr>
        <p:spPr/>
        <p:txBody>
          <a:bodyPr/>
          <a:lstStyle/>
          <a:p>
            <a:r>
              <a:rPr lang="en-GB" dirty="0" smtClean="0"/>
              <a:t>Transitioned from Conceptual Design to implementation</a:t>
            </a:r>
          </a:p>
          <a:p>
            <a:pPr lvl="1"/>
            <a:r>
              <a:rPr lang="en-GB" dirty="0" smtClean="0"/>
              <a:t>Prototype Integrated Modelling &amp; Analysis Suite installed on ITER’s HPC Cluster</a:t>
            </a:r>
          </a:p>
          <a:p>
            <a:r>
              <a:rPr lang="en-GB" dirty="0" smtClean="0"/>
              <a:t>Rules &amp; Guidelines governing Data Model extensively reviewed, refined and agreed (v2.0)</a:t>
            </a:r>
          </a:p>
          <a:p>
            <a:pPr lvl="1"/>
            <a:r>
              <a:rPr lang="en-GB" dirty="0" smtClean="0"/>
              <a:t>Externally and internally (POP &amp; Data Model Working Group)</a:t>
            </a:r>
          </a:p>
          <a:p>
            <a:r>
              <a:rPr lang="en-GB" dirty="0"/>
              <a:t>First workflows created using </a:t>
            </a:r>
            <a:r>
              <a:rPr lang="en-GB" dirty="0" smtClean="0"/>
              <a:t>IMAS</a:t>
            </a:r>
          </a:p>
          <a:p>
            <a:pPr lvl="1"/>
            <a:r>
              <a:rPr lang="en-GB" dirty="0" smtClean="0"/>
              <a:t>Focused around Plasma Simulator</a:t>
            </a:r>
            <a:endParaRPr lang="en-GB" dirty="0"/>
          </a:p>
          <a:p>
            <a:r>
              <a:rPr lang="en-GB" dirty="0" smtClean="0"/>
              <a:t>Progressed coupling of Plasma Simulator (IMAS) </a:t>
            </a:r>
            <a:r>
              <a:rPr lang="en-GB" dirty="0"/>
              <a:t>and </a:t>
            </a:r>
            <a:r>
              <a:rPr lang="en-GB" dirty="0" smtClean="0"/>
              <a:t>Plasma </a:t>
            </a:r>
            <a:r>
              <a:rPr lang="en-GB" dirty="0"/>
              <a:t>Control System </a:t>
            </a:r>
            <a:r>
              <a:rPr lang="en-GB" dirty="0" smtClean="0"/>
              <a:t>Simulation Platform (Simulink)</a:t>
            </a:r>
            <a:endParaRPr lang="en-GB" dirty="0"/>
          </a:p>
        </p:txBody>
      </p:sp>
    </p:spTree>
    <p:extLst>
      <p:ext uri="{BB962C8B-B14F-4D97-AF65-F5344CB8AC3E}">
        <p14:creationId xmlns:p14="http://schemas.microsoft.com/office/powerpoint/2010/main" val="13275357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Next Steps: Start to address centralised storage with remote access</a:t>
            </a:r>
            <a:endParaRPr lang="en-GB" dirty="0"/>
          </a:p>
        </p:txBody>
      </p:sp>
      <p:sp>
        <p:nvSpPr>
          <p:cNvPr id="3" name="Content Placeholder 2"/>
          <p:cNvSpPr>
            <a:spLocks noGrp="1"/>
          </p:cNvSpPr>
          <p:nvPr>
            <p:ph idx="1"/>
          </p:nvPr>
        </p:nvSpPr>
        <p:spPr>
          <a:xfrm>
            <a:off x="370703" y="1752600"/>
            <a:ext cx="8612659" cy="4412704"/>
          </a:xfrm>
        </p:spPr>
        <p:txBody>
          <a:bodyPr/>
          <a:lstStyle/>
          <a:p>
            <a:r>
              <a:rPr lang="en-GB" dirty="0" smtClean="0"/>
              <a:t>Final storage solution (ITERDB) still to be established and implemented</a:t>
            </a:r>
          </a:p>
          <a:p>
            <a:pPr lvl="1"/>
            <a:r>
              <a:rPr lang="en-GB" dirty="0" smtClean="0"/>
              <a:t>CODAC working towards prototype implementation</a:t>
            </a:r>
          </a:p>
          <a:p>
            <a:pPr lvl="0"/>
            <a:r>
              <a:rPr lang="en-GB" dirty="0" smtClean="0">
                <a:solidFill>
                  <a:srgbClr val="000000"/>
                </a:solidFill>
              </a:rPr>
              <a:t>Investigate support for multiple </a:t>
            </a:r>
            <a:r>
              <a:rPr lang="en-GB" dirty="0">
                <a:solidFill>
                  <a:srgbClr val="000000"/>
                </a:solidFill>
              </a:rPr>
              <a:t>databases </a:t>
            </a:r>
            <a:r>
              <a:rPr lang="en-GB" dirty="0" smtClean="0">
                <a:solidFill>
                  <a:srgbClr val="000000"/>
                </a:solidFill>
              </a:rPr>
              <a:t>exchanging </a:t>
            </a:r>
            <a:r>
              <a:rPr lang="en-GB" dirty="0" smtClean="0">
                <a:solidFill>
                  <a:srgbClr val="000000"/>
                </a:solidFill>
              </a:rPr>
              <a:t>data</a:t>
            </a:r>
            <a:endParaRPr lang="en-GB" dirty="0">
              <a:solidFill>
                <a:srgbClr val="000000"/>
              </a:solidFill>
            </a:endParaRPr>
          </a:p>
          <a:p>
            <a:pPr lvl="1"/>
            <a:r>
              <a:rPr lang="en-GB" dirty="0">
                <a:solidFill>
                  <a:srgbClr val="000000"/>
                </a:solidFill>
              </a:rPr>
              <a:t>E.g. </a:t>
            </a:r>
            <a:r>
              <a:rPr lang="en-GB" dirty="0" smtClean="0">
                <a:solidFill>
                  <a:srgbClr val="000000"/>
                </a:solidFill>
              </a:rPr>
              <a:t>At IO and in Members</a:t>
            </a:r>
            <a:endParaRPr lang="en-GB" dirty="0">
              <a:solidFill>
                <a:srgbClr val="000000"/>
              </a:solidFill>
            </a:endParaRPr>
          </a:p>
          <a:p>
            <a:r>
              <a:rPr lang="en-GB" dirty="0" smtClean="0"/>
              <a:t>Consider allowing local (distributed) and centralised storage</a:t>
            </a:r>
          </a:p>
          <a:p>
            <a:pPr lvl="1"/>
            <a:r>
              <a:rPr lang="en-GB" dirty="0" smtClean="0"/>
              <a:t>Local (mainly </a:t>
            </a:r>
            <a:r>
              <a:rPr lang="en-GB" dirty="0"/>
              <a:t>private)</a:t>
            </a:r>
          </a:p>
          <a:p>
            <a:pPr lvl="2"/>
            <a:r>
              <a:rPr lang="en-GB" dirty="0"/>
              <a:t>Can work offline (e.g. on laptop) but still share as appropriate</a:t>
            </a:r>
          </a:p>
          <a:p>
            <a:pPr lvl="1"/>
            <a:r>
              <a:rPr lang="en-GB" dirty="0"/>
              <a:t>Centrally </a:t>
            </a:r>
            <a:r>
              <a:rPr lang="en-GB" dirty="0" smtClean="0"/>
              <a:t>published (shared database)</a:t>
            </a:r>
            <a:endParaRPr lang="en-GB" dirty="0"/>
          </a:p>
          <a:p>
            <a:pPr lvl="2"/>
            <a:r>
              <a:rPr lang="en-GB" dirty="0" smtClean="0"/>
              <a:t>Write directly</a:t>
            </a:r>
          </a:p>
          <a:p>
            <a:pPr lvl="2"/>
            <a:r>
              <a:rPr lang="en-GB" dirty="0" smtClean="0"/>
              <a:t>Or push local results to shared storage</a:t>
            </a:r>
          </a:p>
          <a:p>
            <a:pPr lvl="3"/>
            <a:r>
              <a:rPr lang="en-GB" dirty="0" smtClean="0"/>
              <a:t>If allowed: user restrictions; simulation restrictions (e.g. ITER)</a:t>
            </a:r>
            <a:endParaRPr lang="en-GB" dirty="0"/>
          </a:p>
        </p:txBody>
      </p:sp>
    </p:spTree>
    <p:extLst>
      <p:ext uri="{BB962C8B-B14F-4D97-AF65-F5344CB8AC3E}">
        <p14:creationId xmlns:p14="http://schemas.microsoft.com/office/powerpoint/2010/main" val="11393848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Start Guaranteeing Reproducibility</a:t>
            </a:r>
            <a:endParaRPr lang="en-GB" dirty="0"/>
          </a:p>
        </p:txBody>
      </p:sp>
      <p:sp>
        <p:nvSpPr>
          <p:cNvPr id="3" name="Content Placeholder 2"/>
          <p:cNvSpPr>
            <a:spLocks noGrp="1"/>
          </p:cNvSpPr>
          <p:nvPr>
            <p:ph idx="1"/>
          </p:nvPr>
        </p:nvSpPr>
        <p:spPr/>
        <p:txBody>
          <a:bodyPr/>
          <a:lstStyle/>
          <a:p>
            <a:r>
              <a:rPr lang="en-GB" dirty="0" smtClean="0"/>
              <a:t>Store information to guarantee reproducibility of simulations</a:t>
            </a:r>
          </a:p>
          <a:p>
            <a:pPr lvl="1"/>
            <a:r>
              <a:rPr lang="en-GB" dirty="0" smtClean="0"/>
              <a:t>Fully linked audit trail</a:t>
            </a:r>
          </a:p>
          <a:p>
            <a:pPr lvl="2"/>
            <a:r>
              <a:rPr lang="en-GB" dirty="0" smtClean="0"/>
              <a:t>Workflow and component revisions</a:t>
            </a:r>
          </a:p>
          <a:p>
            <a:pPr lvl="2"/>
            <a:r>
              <a:rPr lang="en-GB" dirty="0" smtClean="0"/>
              <a:t>Input data</a:t>
            </a:r>
          </a:p>
          <a:p>
            <a:pPr lvl="1"/>
            <a:r>
              <a:rPr lang="en-GB" dirty="0" smtClean="0"/>
              <a:t>Experimental analogue is Pulse Schedule and plant configuration</a:t>
            </a:r>
          </a:p>
          <a:p>
            <a:r>
              <a:rPr lang="en-GB" dirty="0" smtClean="0"/>
              <a:t>Could form part of publication rules</a:t>
            </a:r>
          </a:p>
          <a:p>
            <a:pPr lvl="1"/>
            <a:r>
              <a:rPr lang="en-GB" dirty="0" smtClean="0"/>
              <a:t>i.e. Simulation citation sufficient to inspect workflow and recover results</a:t>
            </a:r>
            <a:endParaRPr lang="en-GB" dirty="0"/>
          </a:p>
        </p:txBody>
      </p:sp>
    </p:spTree>
    <p:extLst>
      <p:ext uri="{BB962C8B-B14F-4D97-AF65-F5344CB8AC3E}">
        <p14:creationId xmlns:p14="http://schemas.microsoft.com/office/powerpoint/2010/main" val="22194857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IMAS use by wider ITER family</a:t>
            </a:r>
            <a:endParaRPr lang="en-GB" dirty="0"/>
          </a:p>
        </p:txBody>
      </p:sp>
      <p:sp>
        <p:nvSpPr>
          <p:cNvPr id="3" name="Content Placeholder 2"/>
          <p:cNvSpPr>
            <a:spLocks noGrp="1"/>
          </p:cNvSpPr>
          <p:nvPr>
            <p:ph idx="1"/>
          </p:nvPr>
        </p:nvSpPr>
        <p:spPr>
          <a:xfrm>
            <a:off x="573088" y="1752600"/>
            <a:ext cx="8175376" cy="4343400"/>
          </a:xfrm>
        </p:spPr>
        <p:txBody>
          <a:bodyPr/>
          <a:lstStyle/>
          <a:p>
            <a:r>
              <a:rPr lang="en-GB" dirty="0" smtClean="0"/>
              <a:t>Encourage remote </a:t>
            </a:r>
            <a:r>
              <a:rPr lang="en-GB" dirty="0"/>
              <a:t>use by limited number of beta </a:t>
            </a:r>
            <a:r>
              <a:rPr lang="en-GB" dirty="0" smtClean="0"/>
              <a:t>testers</a:t>
            </a:r>
          </a:p>
          <a:p>
            <a:pPr lvl="1"/>
            <a:r>
              <a:rPr lang="en-GB" dirty="0" smtClean="0"/>
              <a:t>Access to IMAS installation on HPC cluster for evaluation and testing already possible</a:t>
            </a:r>
          </a:p>
          <a:p>
            <a:pPr lvl="1"/>
            <a:r>
              <a:rPr lang="en-GB" dirty="0" smtClean="0"/>
              <a:t>Only limited support…</a:t>
            </a:r>
          </a:p>
          <a:p>
            <a:r>
              <a:rPr lang="en-GB" dirty="0"/>
              <a:t>Package framework for local use within domestic </a:t>
            </a:r>
            <a:r>
              <a:rPr lang="en-GB" dirty="0" smtClean="0"/>
              <a:t>programmes</a:t>
            </a:r>
          </a:p>
          <a:p>
            <a:pPr lvl="1"/>
            <a:r>
              <a:rPr lang="en-GB" dirty="0" smtClean="0"/>
              <a:t>Build experience and get feedback from community</a:t>
            </a:r>
          </a:p>
          <a:p>
            <a:r>
              <a:rPr lang="en-GB" dirty="0" smtClean="0"/>
              <a:t>IMAS qualified through use by Members</a:t>
            </a:r>
          </a:p>
        </p:txBody>
      </p:sp>
    </p:spTree>
    <p:extLst>
      <p:ext uri="{BB962C8B-B14F-4D97-AF65-F5344CB8AC3E}">
        <p14:creationId xmlns:p14="http://schemas.microsoft.com/office/powerpoint/2010/main" val="35100747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Extend IMAS</a:t>
            </a:r>
            <a:endParaRPr lang="en-GB" dirty="0"/>
          </a:p>
        </p:txBody>
      </p:sp>
      <p:sp>
        <p:nvSpPr>
          <p:cNvPr id="3" name="Content Placeholder 2"/>
          <p:cNvSpPr>
            <a:spLocks noGrp="1"/>
          </p:cNvSpPr>
          <p:nvPr>
            <p:ph idx="1"/>
          </p:nvPr>
        </p:nvSpPr>
        <p:spPr/>
        <p:txBody>
          <a:bodyPr/>
          <a:lstStyle/>
          <a:p>
            <a:r>
              <a:rPr lang="en-GB" dirty="0"/>
              <a:t>Modularise existing </a:t>
            </a:r>
            <a:r>
              <a:rPr lang="en-GB" dirty="0" smtClean="0"/>
              <a:t>workflows</a:t>
            </a:r>
          </a:p>
          <a:p>
            <a:pPr lvl="1"/>
            <a:r>
              <a:rPr lang="en-GB" dirty="0" smtClean="0"/>
              <a:t>Support validation process through exchange of modules</a:t>
            </a:r>
          </a:p>
          <a:p>
            <a:r>
              <a:rPr lang="en-GB" dirty="0" smtClean="0"/>
              <a:t>Extend </a:t>
            </a:r>
            <a:r>
              <a:rPr lang="en-GB" dirty="0"/>
              <a:t>physics </a:t>
            </a:r>
            <a:r>
              <a:rPr lang="en-GB" dirty="0" smtClean="0"/>
              <a:t>capabilities</a:t>
            </a:r>
          </a:p>
          <a:p>
            <a:pPr lvl="1"/>
            <a:r>
              <a:rPr lang="en-GB" dirty="0" smtClean="0"/>
              <a:t>Integrate physics components in parallel with extension of Data Model</a:t>
            </a:r>
          </a:p>
          <a:p>
            <a:pPr lvl="1"/>
            <a:r>
              <a:rPr lang="en-GB" dirty="0" smtClean="0"/>
              <a:t>Will start with activities within Plasma Operations Directorate</a:t>
            </a:r>
          </a:p>
          <a:p>
            <a:pPr lvl="1"/>
            <a:r>
              <a:rPr lang="en-GB" dirty="0" smtClean="0"/>
              <a:t>Domestic programmes (including EU ITM TF) </a:t>
            </a:r>
            <a:r>
              <a:rPr lang="en-GB" dirty="0" smtClean="0"/>
              <a:t>and ITPA TGs well-placed </a:t>
            </a:r>
            <a:r>
              <a:rPr lang="en-GB" dirty="0" smtClean="0"/>
              <a:t>to provide guidance </a:t>
            </a:r>
            <a:r>
              <a:rPr lang="en-GB" dirty="0"/>
              <a:t>on choice of physics </a:t>
            </a:r>
            <a:r>
              <a:rPr lang="en-GB" dirty="0" smtClean="0"/>
              <a:t>models</a:t>
            </a:r>
            <a:endParaRPr lang="en-GB" dirty="0"/>
          </a:p>
        </p:txBody>
      </p:sp>
    </p:spTree>
    <p:extLst>
      <p:ext uri="{BB962C8B-B14F-4D97-AF65-F5344CB8AC3E}">
        <p14:creationId xmlns:p14="http://schemas.microsoft.com/office/powerpoint/2010/main" val="32976520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Start </a:t>
            </a:r>
            <a:r>
              <a:rPr lang="en-GB" dirty="0" smtClean="0"/>
              <a:t>to use IMAS</a:t>
            </a:r>
            <a:endParaRPr lang="en-GB" dirty="0"/>
          </a:p>
        </p:txBody>
      </p:sp>
      <p:sp>
        <p:nvSpPr>
          <p:cNvPr id="3" name="Content Placeholder 2"/>
          <p:cNvSpPr>
            <a:spLocks noGrp="1"/>
          </p:cNvSpPr>
          <p:nvPr>
            <p:ph idx="1"/>
          </p:nvPr>
        </p:nvSpPr>
        <p:spPr/>
        <p:txBody>
          <a:bodyPr/>
          <a:lstStyle/>
          <a:p>
            <a:r>
              <a:rPr lang="en-GB" dirty="0" smtClean="0"/>
              <a:t>Support </a:t>
            </a:r>
            <a:r>
              <a:rPr lang="en-GB" dirty="0" smtClean="0"/>
              <a:t>tackling </a:t>
            </a:r>
            <a:r>
              <a:rPr lang="en-GB" dirty="0" smtClean="0"/>
              <a:t>high priority questions for </a:t>
            </a:r>
            <a:r>
              <a:rPr lang="en-GB" dirty="0" smtClean="0"/>
              <a:t>ITER (ITPA)</a:t>
            </a:r>
            <a:endParaRPr lang="en-GB" dirty="0" smtClean="0"/>
          </a:p>
          <a:p>
            <a:pPr lvl="1"/>
            <a:r>
              <a:rPr lang="en-GB" dirty="0" smtClean="0"/>
              <a:t>Core-edge plasma treatment</a:t>
            </a:r>
          </a:p>
          <a:p>
            <a:pPr lvl="1"/>
            <a:r>
              <a:rPr lang="en-GB" dirty="0" smtClean="0"/>
              <a:t>Density </a:t>
            </a:r>
            <a:r>
              <a:rPr lang="en-GB" dirty="0"/>
              <a:t>profile </a:t>
            </a:r>
            <a:r>
              <a:rPr lang="en-GB" dirty="0" smtClean="0"/>
              <a:t>evolution</a:t>
            </a:r>
          </a:p>
          <a:p>
            <a:pPr lvl="1"/>
            <a:r>
              <a:rPr lang="en-GB" dirty="0" smtClean="0"/>
              <a:t>W influx and transport</a:t>
            </a:r>
            <a:endParaRPr lang="en-GB" dirty="0"/>
          </a:p>
          <a:p>
            <a:pPr lvl="1"/>
            <a:r>
              <a:rPr lang="en-GB" dirty="0"/>
              <a:t>Rotation: NBI, ELM coils, fast ion </a:t>
            </a:r>
            <a:r>
              <a:rPr lang="en-GB" dirty="0" smtClean="0"/>
              <a:t>losses</a:t>
            </a:r>
          </a:p>
          <a:p>
            <a:r>
              <a:rPr lang="en-GB" dirty="0" smtClean="0"/>
              <a:t>Improve and validate Plasma Simulator and support development of controllers for PCS</a:t>
            </a:r>
          </a:p>
          <a:p>
            <a:pPr lvl="1"/>
            <a:r>
              <a:rPr lang="en-GB" dirty="0" smtClean="0"/>
              <a:t>Basis for future pulse validation</a:t>
            </a:r>
          </a:p>
          <a:p>
            <a:endParaRPr lang="en-GB" dirty="0"/>
          </a:p>
        </p:txBody>
      </p:sp>
    </p:spTree>
    <p:extLst>
      <p:ext uri="{BB962C8B-B14F-4D97-AF65-F5344CB8AC3E}">
        <p14:creationId xmlns:p14="http://schemas.microsoft.com/office/powerpoint/2010/main" val="26022784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Possible EU ITM TF support fo</a:t>
            </a:r>
            <a:r>
              <a:rPr lang="en-GB" dirty="0" smtClean="0"/>
              <a:t>r IMAS</a:t>
            </a:r>
            <a:endParaRPr lang="en-GB" dirty="0"/>
          </a:p>
        </p:txBody>
      </p:sp>
      <p:sp>
        <p:nvSpPr>
          <p:cNvPr id="3" name="Content Placeholder 2"/>
          <p:cNvSpPr>
            <a:spLocks noGrp="1"/>
          </p:cNvSpPr>
          <p:nvPr>
            <p:ph idx="1"/>
          </p:nvPr>
        </p:nvSpPr>
        <p:spPr>
          <a:xfrm>
            <a:off x="573088" y="1752600"/>
            <a:ext cx="8143210" cy="4343400"/>
          </a:xfrm>
        </p:spPr>
        <p:txBody>
          <a:bodyPr/>
          <a:lstStyle/>
          <a:p>
            <a:pPr lvl="0"/>
            <a:r>
              <a:rPr lang="en-GB" dirty="0">
                <a:solidFill>
                  <a:srgbClr val="000000"/>
                </a:solidFill>
              </a:rPr>
              <a:t>ITM has access to data (a luxury ITER does not – yet!)</a:t>
            </a:r>
          </a:p>
          <a:p>
            <a:pPr lvl="1"/>
            <a:r>
              <a:rPr lang="en-GB" dirty="0">
                <a:solidFill>
                  <a:srgbClr val="000000"/>
                </a:solidFill>
              </a:rPr>
              <a:t>Use to qualify framework </a:t>
            </a:r>
            <a:r>
              <a:rPr lang="en-GB" dirty="0" smtClean="0">
                <a:solidFill>
                  <a:srgbClr val="000000"/>
                </a:solidFill>
              </a:rPr>
              <a:t>technologies and validate components</a:t>
            </a:r>
          </a:p>
          <a:p>
            <a:pPr lvl="1"/>
            <a:r>
              <a:rPr lang="en-GB" dirty="0" smtClean="0">
                <a:solidFill>
                  <a:srgbClr val="000000"/>
                </a:solidFill>
              </a:rPr>
              <a:t>E.g. F</a:t>
            </a:r>
            <a:r>
              <a:rPr lang="en-GB" dirty="0" smtClean="0">
                <a:solidFill>
                  <a:srgbClr val="000000"/>
                </a:solidFill>
              </a:rPr>
              <a:t>or </a:t>
            </a:r>
            <a:r>
              <a:rPr lang="en-GB" dirty="0">
                <a:solidFill>
                  <a:srgbClr val="000000"/>
                </a:solidFill>
              </a:rPr>
              <a:t>post-pulse </a:t>
            </a:r>
            <a:r>
              <a:rPr lang="en-GB" dirty="0" smtClean="0">
                <a:solidFill>
                  <a:srgbClr val="000000"/>
                </a:solidFill>
              </a:rPr>
              <a:t>analysis and predictive modelling on present machines</a:t>
            </a:r>
            <a:endParaRPr lang="en-GB" dirty="0">
              <a:solidFill>
                <a:srgbClr val="000000"/>
              </a:solidFill>
            </a:endParaRPr>
          </a:p>
          <a:p>
            <a:pPr lvl="0"/>
            <a:r>
              <a:rPr lang="en-GB" dirty="0">
                <a:solidFill>
                  <a:srgbClr val="000000"/>
                </a:solidFill>
              </a:rPr>
              <a:t>ITM has access to physics codes</a:t>
            </a:r>
          </a:p>
          <a:p>
            <a:pPr lvl="1"/>
            <a:r>
              <a:rPr lang="en-GB" dirty="0">
                <a:solidFill>
                  <a:srgbClr val="000000"/>
                </a:solidFill>
              </a:rPr>
              <a:t>Use to demonstrate some genuine integrated modelling</a:t>
            </a:r>
          </a:p>
          <a:p>
            <a:pPr lvl="1"/>
            <a:r>
              <a:rPr lang="en-GB" dirty="0">
                <a:solidFill>
                  <a:srgbClr val="000000"/>
                </a:solidFill>
              </a:rPr>
              <a:t>E.g. </a:t>
            </a:r>
            <a:r>
              <a:rPr lang="en-GB" dirty="0" smtClean="0"/>
              <a:t>Pellet fuelling, </a:t>
            </a:r>
            <a:r>
              <a:rPr lang="en-GB" dirty="0" smtClean="0"/>
              <a:t>transients, </a:t>
            </a:r>
            <a:r>
              <a:rPr lang="en-GB" dirty="0">
                <a:solidFill>
                  <a:srgbClr val="000000"/>
                </a:solidFill>
              </a:rPr>
              <a:t>f</a:t>
            </a:r>
            <a:r>
              <a:rPr lang="en-GB" dirty="0" smtClean="0">
                <a:solidFill>
                  <a:srgbClr val="000000"/>
                </a:solidFill>
              </a:rPr>
              <a:t>ast </a:t>
            </a:r>
            <a:r>
              <a:rPr lang="en-GB" dirty="0" smtClean="0">
                <a:solidFill>
                  <a:srgbClr val="000000"/>
                </a:solidFill>
              </a:rPr>
              <a:t>ion stability in presence of </a:t>
            </a:r>
            <a:r>
              <a:rPr lang="en-GB" dirty="0" smtClean="0">
                <a:solidFill>
                  <a:srgbClr val="000000"/>
                </a:solidFill>
              </a:rPr>
              <a:t>ICH, etc.</a:t>
            </a:r>
            <a:endParaRPr lang="en-GB" dirty="0" smtClean="0">
              <a:solidFill>
                <a:srgbClr val="000000"/>
              </a:solidFill>
            </a:endParaRPr>
          </a:p>
          <a:p>
            <a:pPr lvl="1"/>
            <a:r>
              <a:rPr lang="en-GB" dirty="0" smtClean="0">
                <a:solidFill>
                  <a:srgbClr val="000000"/>
                </a:solidFill>
              </a:rPr>
              <a:t>Flagship demonstrations of integrated modelling</a:t>
            </a:r>
          </a:p>
          <a:p>
            <a:r>
              <a:rPr lang="en-GB" dirty="0" smtClean="0">
                <a:solidFill>
                  <a:srgbClr val="000000"/>
                </a:solidFill>
              </a:rPr>
              <a:t>Align ITM </a:t>
            </a:r>
            <a:r>
              <a:rPr lang="en-GB" dirty="0" smtClean="0">
                <a:solidFill>
                  <a:srgbClr val="000000"/>
                </a:solidFill>
              </a:rPr>
              <a:t>framework </a:t>
            </a:r>
            <a:r>
              <a:rPr lang="en-GB" dirty="0" smtClean="0">
                <a:solidFill>
                  <a:srgbClr val="000000"/>
                </a:solidFill>
              </a:rPr>
              <a:t>(i.e. data model) with IMAS</a:t>
            </a:r>
          </a:p>
          <a:p>
            <a:pPr lvl="1"/>
            <a:r>
              <a:rPr lang="en-GB" dirty="0" smtClean="0">
                <a:solidFill>
                  <a:srgbClr val="000000"/>
                </a:solidFill>
              </a:rPr>
              <a:t>This is </a:t>
            </a:r>
            <a:r>
              <a:rPr lang="en-GB" dirty="0" smtClean="0">
                <a:solidFill>
                  <a:srgbClr val="000000"/>
                </a:solidFill>
              </a:rPr>
              <a:t>going to take </a:t>
            </a:r>
            <a:r>
              <a:rPr lang="en-GB" dirty="0" smtClean="0">
                <a:solidFill>
                  <a:srgbClr val="000000"/>
                </a:solidFill>
              </a:rPr>
              <a:t>effort…</a:t>
            </a:r>
          </a:p>
          <a:p>
            <a:pPr lvl="1"/>
            <a:r>
              <a:rPr lang="en-GB" dirty="0">
                <a:solidFill>
                  <a:srgbClr val="000000"/>
                </a:solidFill>
              </a:rPr>
              <a:t>T</a:t>
            </a:r>
            <a:r>
              <a:rPr lang="en-GB" dirty="0" smtClean="0">
                <a:solidFill>
                  <a:srgbClr val="000000"/>
                </a:solidFill>
              </a:rPr>
              <a:t>his </a:t>
            </a:r>
            <a:r>
              <a:rPr lang="en-GB" dirty="0" smtClean="0">
                <a:solidFill>
                  <a:srgbClr val="000000"/>
                </a:solidFill>
              </a:rPr>
              <a:t>is acknowledged and appreciated</a:t>
            </a:r>
            <a:r>
              <a:rPr lang="en-GB" dirty="0" smtClean="0">
                <a:solidFill>
                  <a:srgbClr val="000000"/>
                </a:solidFill>
              </a:rPr>
              <a:t>!</a:t>
            </a:r>
            <a:endParaRPr lang="en-GB" dirty="0" smtClean="0">
              <a:solidFill>
                <a:srgbClr val="000000"/>
              </a:solidFill>
            </a:endParaRPr>
          </a:p>
        </p:txBody>
      </p:sp>
    </p:spTree>
    <p:extLst>
      <p:ext uri="{BB962C8B-B14F-4D97-AF65-F5344CB8AC3E}">
        <p14:creationId xmlns:p14="http://schemas.microsoft.com/office/powerpoint/2010/main" val="41413784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p:txBody>
          <a:bodyPr/>
          <a:lstStyle/>
          <a:p>
            <a:r>
              <a:rPr lang="en-GB" dirty="0" smtClean="0"/>
              <a:t>IMAS should not be viewed as something just for ITER</a:t>
            </a:r>
          </a:p>
          <a:p>
            <a:r>
              <a:rPr lang="en-GB" dirty="0" smtClean="0"/>
              <a:t>The infrastructure and tools we’re building can be of benefit to all</a:t>
            </a:r>
          </a:p>
          <a:p>
            <a:pPr lvl="1"/>
            <a:r>
              <a:rPr lang="en-GB" dirty="0" smtClean="0"/>
              <a:t>ITER and domestic programmes</a:t>
            </a:r>
          </a:p>
          <a:p>
            <a:r>
              <a:rPr lang="en-GB" dirty="0" smtClean="0"/>
              <a:t>Can accomplish so much more by working together!</a:t>
            </a:r>
          </a:p>
          <a:p>
            <a:r>
              <a:rPr lang="en-GB" dirty="0" smtClean="0"/>
              <a:t>Won’t always get it right</a:t>
            </a:r>
          </a:p>
          <a:p>
            <a:pPr lvl="1"/>
            <a:r>
              <a:rPr lang="en-GB" dirty="0"/>
              <a:t>D</a:t>
            </a:r>
            <a:r>
              <a:rPr lang="en-GB" dirty="0" smtClean="0"/>
              <a:t>ata model, workflow engine, UAL, etc.</a:t>
            </a:r>
          </a:p>
          <a:p>
            <a:r>
              <a:rPr lang="en-GB" dirty="0" smtClean="0"/>
              <a:t>But need to start with something</a:t>
            </a:r>
          </a:p>
          <a:p>
            <a:r>
              <a:rPr lang="en-GB" dirty="0" smtClean="0"/>
              <a:t>Develop culture of collaboration to improve</a:t>
            </a:r>
          </a:p>
          <a:p>
            <a:pPr lvl="1"/>
            <a:r>
              <a:rPr lang="en-GB" dirty="0" smtClean="0"/>
              <a:t>Lifecycles for components</a:t>
            </a:r>
            <a:endParaRPr lang="en-GB" dirty="0"/>
          </a:p>
        </p:txBody>
      </p:sp>
    </p:spTree>
    <p:extLst>
      <p:ext uri="{BB962C8B-B14F-4D97-AF65-F5344CB8AC3E}">
        <p14:creationId xmlns:p14="http://schemas.microsoft.com/office/powerpoint/2010/main" val="29889983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8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91300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Highlights from Latest developments at ITER</a:t>
            </a:r>
            <a:endParaRPr lang="en-GB" dirty="0"/>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21460426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Arial Views (September 2013)</a:t>
            </a:r>
            <a:endParaRPr lang="en-GB" dirty="0"/>
          </a:p>
        </p:txBody>
      </p:sp>
      <p:pic>
        <p:nvPicPr>
          <p:cNvPr id="583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270" y="1375258"/>
            <a:ext cx="8707295" cy="4846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1267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ITER Integrated Modelling Programme</a:t>
            </a:r>
            <a:endParaRPr lang="en-GB" dirty="0"/>
          </a:p>
        </p:txBody>
      </p:sp>
      <p:sp>
        <p:nvSpPr>
          <p:cNvPr id="3" name="Content Placeholder 2"/>
          <p:cNvSpPr>
            <a:spLocks noGrp="1"/>
          </p:cNvSpPr>
          <p:nvPr>
            <p:ph idx="1"/>
          </p:nvPr>
        </p:nvSpPr>
        <p:spPr>
          <a:xfrm>
            <a:off x="545095" y="1603304"/>
            <a:ext cx="8001000" cy="4343400"/>
          </a:xfrm>
        </p:spPr>
        <p:txBody>
          <a:bodyPr/>
          <a:lstStyle/>
          <a:p>
            <a:r>
              <a:rPr lang="en-GB" dirty="0"/>
              <a:t>A programme on integrated modelling and control of fusion plasmas, including benchmarking and validation activities, co-ordinated by the ITER Organization, but developed using relevant expertise within the Members’ fusion </a:t>
            </a:r>
            <a:r>
              <a:rPr lang="en-GB" dirty="0" smtClean="0"/>
              <a:t>programmes</a:t>
            </a:r>
            <a:endParaRPr lang="en-GB" dirty="0"/>
          </a:p>
          <a:p>
            <a:r>
              <a:rPr lang="en-GB" dirty="0"/>
              <a:t>Overall aims of programme are to meet initial needs of ITER Project for more </a:t>
            </a:r>
            <a:r>
              <a:rPr lang="en-GB" dirty="0">
                <a:solidFill>
                  <a:srgbClr val="0070C0"/>
                </a:solidFill>
              </a:rPr>
              <a:t>accurate predictions of ITER fusion performance</a:t>
            </a:r>
            <a:r>
              <a:rPr lang="en-GB" dirty="0"/>
              <a:t> and for </a:t>
            </a:r>
            <a:r>
              <a:rPr lang="en-GB" dirty="0">
                <a:solidFill>
                  <a:srgbClr val="0070C0"/>
                </a:solidFill>
              </a:rPr>
              <a:t>efficient control of ITER plasmas</a:t>
            </a:r>
            <a:r>
              <a:rPr lang="en-GB" dirty="0"/>
              <a:t>, to support the </a:t>
            </a:r>
            <a:r>
              <a:rPr lang="en-GB" dirty="0">
                <a:solidFill>
                  <a:srgbClr val="0070C0"/>
                </a:solidFill>
              </a:rPr>
              <a:t>preparation for ITER operation </a:t>
            </a:r>
            <a:r>
              <a:rPr lang="en-GB" dirty="0"/>
              <a:t>and, in the longer term, to provide the </a:t>
            </a:r>
            <a:r>
              <a:rPr lang="en-GB" dirty="0">
                <a:solidFill>
                  <a:srgbClr val="0070C0"/>
                </a:solidFill>
              </a:rPr>
              <a:t>modelling and control tools required for the ITER exploitation </a:t>
            </a:r>
            <a:r>
              <a:rPr lang="en-GB" dirty="0" smtClean="0">
                <a:solidFill>
                  <a:srgbClr val="0070C0"/>
                </a:solidFill>
              </a:rPr>
              <a:t>phase</a:t>
            </a:r>
            <a:endParaRPr lang="en-GB" dirty="0">
              <a:solidFill>
                <a:srgbClr val="0070C0"/>
              </a:solidFill>
            </a:endParaRPr>
          </a:p>
        </p:txBody>
      </p:sp>
      <p:sp>
        <p:nvSpPr>
          <p:cNvPr id="4" name="Rectangle 3"/>
          <p:cNvSpPr/>
          <p:nvPr/>
        </p:nvSpPr>
        <p:spPr>
          <a:xfrm>
            <a:off x="3582955" y="5896934"/>
            <a:ext cx="5561045" cy="400110"/>
          </a:xfrm>
          <a:prstGeom prst="rect">
            <a:avLst/>
          </a:prstGeom>
        </p:spPr>
        <p:txBody>
          <a:bodyPr wrap="square">
            <a:spAutoFit/>
          </a:bodyPr>
          <a:lstStyle/>
          <a:p>
            <a:pPr algn="r"/>
            <a:r>
              <a:rPr lang="en-GB" sz="2000" i="1" dirty="0" smtClean="0">
                <a:latin typeface="+mn-lt"/>
              </a:rPr>
              <a:t>Endorsed by </a:t>
            </a:r>
            <a:r>
              <a:rPr lang="en-GB" sz="2000" i="1" dirty="0">
                <a:latin typeface="+mn-lt"/>
              </a:rPr>
              <a:t>1st ITER </a:t>
            </a:r>
            <a:r>
              <a:rPr lang="en-GB" sz="2000" i="1" dirty="0" smtClean="0">
                <a:latin typeface="+mn-lt"/>
              </a:rPr>
              <a:t>Council, </a:t>
            </a:r>
            <a:r>
              <a:rPr lang="en-GB" sz="2000" i="1" dirty="0">
                <a:latin typeface="+mn-lt"/>
              </a:rPr>
              <a:t>November 2007</a:t>
            </a:r>
          </a:p>
        </p:txBody>
      </p:sp>
    </p:spTree>
    <p:extLst>
      <p:ext uri="{BB962C8B-B14F-4D97-AF65-F5344CB8AC3E}">
        <p14:creationId xmlns:p14="http://schemas.microsoft.com/office/powerpoint/2010/main" val="5381419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Arial Views (September 2013)</a:t>
            </a:r>
            <a:endParaRPr lang="en-GB" dirty="0"/>
          </a:p>
        </p:txBody>
      </p:sp>
      <p:pic>
        <p:nvPicPr>
          <p:cNvPr id="593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480" b="5792"/>
          <a:stretch/>
        </p:blipFill>
        <p:spPr bwMode="auto">
          <a:xfrm>
            <a:off x="120879" y="1526789"/>
            <a:ext cx="8915617" cy="4660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92042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408" y="538155"/>
            <a:ext cx="8721365" cy="5776489"/>
          </a:xfrm>
          <a:prstGeom prst="rect">
            <a:avLst/>
          </a:prstGeom>
        </p:spPr>
      </p:pic>
      <p:sp>
        <p:nvSpPr>
          <p:cNvPr id="2" name="Title 1"/>
          <p:cNvSpPr>
            <a:spLocks noGrp="1"/>
          </p:cNvSpPr>
          <p:nvPr>
            <p:ph type="title"/>
          </p:nvPr>
        </p:nvSpPr>
        <p:spPr/>
        <p:txBody>
          <a:bodyPr/>
          <a:lstStyle/>
          <a:p>
            <a:r>
              <a:rPr lang="en-GB" dirty="0"/>
              <a:t>IN-DA Cryostat Workshop Foundation and Steel Structures </a:t>
            </a:r>
          </a:p>
        </p:txBody>
      </p:sp>
    </p:spTree>
    <p:extLst>
      <p:ext uri="{BB962C8B-B14F-4D97-AF65-F5344CB8AC3E}">
        <p14:creationId xmlns:p14="http://schemas.microsoft.com/office/powerpoint/2010/main" val="16670591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TK_CMPLX_SECTION"/>
          <p:cNvPicPr>
            <a:picLocks noChangeAspect="1" noChangeArrowheads="1"/>
          </p:cNvPicPr>
          <p:nvPr/>
        </p:nvPicPr>
        <p:blipFill>
          <a:blip r:embed="rId2" cstate="print">
            <a:extLst>
              <a:ext uri="{28A0092B-C50C-407E-A947-70E740481C1C}">
                <a14:useLocalDpi xmlns:a14="http://schemas.microsoft.com/office/drawing/2010/main" val="0"/>
              </a:ext>
            </a:extLst>
          </a:blip>
          <a:srcRect l="11766" t="5508" r="15884" b="6197"/>
          <a:stretch>
            <a:fillRect/>
          </a:stretch>
        </p:blipFill>
        <p:spPr bwMode="auto">
          <a:xfrm>
            <a:off x="5728139" y="1710736"/>
            <a:ext cx="3332929" cy="3475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a:t>Construction of Basement of Tokamak Complex (B2 slab;TB00</a:t>
            </a:r>
            <a:r>
              <a:rPr lang="en-GB" dirty="0" smtClean="0"/>
              <a:t>)</a:t>
            </a:r>
            <a:endParaRPr lang="en-GB" dirty="0"/>
          </a:p>
        </p:txBody>
      </p:sp>
      <p:sp>
        <p:nvSpPr>
          <p:cNvPr id="3" name="Content Placeholder 2"/>
          <p:cNvSpPr>
            <a:spLocks noGrp="1"/>
          </p:cNvSpPr>
          <p:nvPr>
            <p:ph idx="1"/>
          </p:nvPr>
        </p:nvSpPr>
        <p:spPr>
          <a:xfrm>
            <a:off x="470720" y="5075224"/>
            <a:ext cx="8205736" cy="1226840"/>
          </a:xfrm>
        </p:spPr>
        <p:txBody>
          <a:bodyPr/>
          <a:lstStyle/>
          <a:p>
            <a:pPr marL="0" indent="0">
              <a:buNone/>
            </a:pPr>
            <a:r>
              <a:rPr lang="en-GB" sz="1800" dirty="0"/>
              <a:t>Preparation for the 1.5-metre-thick B2 slab is being finalized in the Tokamak Seismic Pit. 15,000 m</a:t>
            </a:r>
            <a:r>
              <a:rPr lang="en-GB" sz="1800" baseline="30000" dirty="0"/>
              <a:t>3</a:t>
            </a:r>
            <a:r>
              <a:rPr lang="en-GB" sz="1800" dirty="0"/>
              <a:t> of concrete will be poured, which—added to the weight of the rebar (~ 4,000 </a:t>
            </a:r>
            <a:r>
              <a:rPr lang="en-GB" sz="1800" dirty="0" smtClean="0"/>
              <a:t>tonnes</a:t>
            </a:r>
            <a:r>
              <a:rPr lang="en-GB" sz="1800" dirty="0"/>
              <a:t>)—will amount to a load of some 37,500 </a:t>
            </a:r>
            <a:r>
              <a:rPr lang="en-GB" sz="1800" dirty="0" smtClean="0"/>
              <a:t>tonnes</a:t>
            </a:r>
            <a:r>
              <a:rPr lang="en-GB" sz="1800" dirty="0"/>
              <a:t>. The B2 slab will support the </a:t>
            </a:r>
            <a:r>
              <a:rPr lang="en-GB" sz="1800" dirty="0" smtClean="0"/>
              <a:t>360,000-tonne </a:t>
            </a:r>
            <a:r>
              <a:rPr lang="en-GB" sz="1800" dirty="0"/>
              <a:t>Tokamak Complex. June </a:t>
            </a:r>
            <a:r>
              <a:rPr lang="en-GB" sz="1800" dirty="0" smtClean="0"/>
              <a:t>2013</a:t>
            </a:r>
            <a:endParaRPr lang="en-GB" sz="1800" dirty="0"/>
          </a:p>
        </p:txBody>
      </p:sp>
      <p:pic>
        <p:nvPicPr>
          <p:cNvPr id="4" name="Picture 2" descr="D:\TB_00_B2_slab\B2_slab_ongo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420" y="1717293"/>
            <a:ext cx="5414241" cy="32581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081" y="4329284"/>
            <a:ext cx="725487"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39279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MAC-16\tkm pit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453" y="519724"/>
            <a:ext cx="8624827" cy="5757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609600"/>
            <a:ext cx="9144000" cy="914400"/>
          </a:xfrm>
        </p:spPr>
        <p:txBody>
          <a:bodyPr/>
          <a:lstStyle/>
          <a:p>
            <a:r>
              <a:rPr lang="en-GB" dirty="0"/>
              <a:t>ITER Tokamak Pit (</a:t>
            </a:r>
            <a:r>
              <a:rPr lang="en-GB" dirty="0" smtClean="0"/>
              <a:t>September 2013)</a:t>
            </a:r>
            <a:endParaRPr lang="en-GB" dirty="0"/>
          </a:p>
        </p:txBody>
      </p:sp>
    </p:spTree>
    <p:extLst>
      <p:ext uri="{BB962C8B-B14F-4D97-AF65-F5344CB8AC3E}">
        <p14:creationId xmlns:p14="http://schemas.microsoft.com/office/powerpoint/2010/main" val="515564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ITER B2 </a:t>
            </a:r>
            <a:r>
              <a:rPr lang="en-GB" dirty="0" smtClean="0"/>
              <a:t>Slab</a:t>
            </a:r>
            <a:endParaRPr lang="en-GB" dirty="0"/>
          </a:p>
        </p:txBody>
      </p:sp>
      <p:pic>
        <p:nvPicPr>
          <p:cNvPr id="3" name="Picture 2" descr="E:\MAC-16\ITER B2 sla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545" y="1433384"/>
            <a:ext cx="7174666" cy="4789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139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AC-16\10167393955_8d965de052_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 y="0"/>
            <a:ext cx="4896171" cy="32681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E:\MAC-16\10167520613_12f433fe39_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4594" y="0"/>
            <a:ext cx="4579405" cy="31935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73088" y="-201540"/>
            <a:ext cx="8001000" cy="914400"/>
          </a:xfrm>
        </p:spPr>
        <p:txBody>
          <a:bodyPr/>
          <a:lstStyle/>
          <a:p>
            <a:r>
              <a:rPr lang="en-GB" dirty="0" smtClean="0"/>
              <a:t>Overview of Site Progress</a:t>
            </a:r>
            <a:endParaRPr lang="en-GB" dirty="0"/>
          </a:p>
        </p:txBody>
      </p:sp>
      <p:pic>
        <p:nvPicPr>
          <p:cNvPr id="4" name="Picture 3" descr="E:\MAC-16\10167455896_578491283b_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4594" y="3193594"/>
            <a:ext cx="4579406" cy="30832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MAC-16\10167519163_707834f2fc_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6" y="3206992"/>
            <a:ext cx="4572000" cy="3083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548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Procurement </a:t>
            </a:r>
            <a:r>
              <a:rPr lang="en-GB" dirty="0" smtClean="0"/>
              <a:t>Arrangements</a:t>
            </a:r>
            <a:endParaRPr lang="en-GB" dirty="0"/>
          </a:p>
        </p:txBody>
      </p:sp>
      <p:sp>
        <p:nvSpPr>
          <p:cNvPr id="5" name="Rectangle 4"/>
          <p:cNvSpPr/>
          <p:nvPr/>
        </p:nvSpPr>
        <p:spPr>
          <a:xfrm>
            <a:off x="117983" y="5622703"/>
            <a:ext cx="8873947" cy="707886"/>
          </a:xfrm>
          <a:prstGeom prst="rect">
            <a:avLst/>
          </a:prstGeom>
        </p:spPr>
        <p:txBody>
          <a:bodyPr wrap="square">
            <a:spAutoFit/>
          </a:bodyPr>
          <a:lstStyle/>
          <a:p>
            <a:r>
              <a:rPr lang="en-GB" sz="2000" dirty="0">
                <a:latin typeface="+mn-lt"/>
              </a:rPr>
              <a:t>By end of September, 90 PAs signed out of 140</a:t>
            </a:r>
            <a:r>
              <a:rPr lang="en-GB" sz="2000" dirty="0" smtClean="0">
                <a:latin typeface="+mn-lt"/>
              </a:rPr>
              <a:t>;  The </a:t>
            </a:r>
            <a:r>
              <a:rPr lang="en-GB" sz="2000" dirty="0">
                <a:latin typeface="+mn-lt"/>
              </a:rPr>
              <a:t>signed value is 2413.6 </a:t>
            </a:r>
            <a:r>
              <a:rPr lang="en-GB" sz="2000" dirty="0" err="1">
                <a:latin typeface="+mn-lt"/>
              </a:rPr>
              <a:t>kIUA</a:t>
            </a:r>
            <a:r>
              <a:rPr lang="en-GB" sz="2000" dirty="0">
                <a:latin typeface="+mn-lt"/>
              </a:rPr>
              <a:t>, representing 83.5% of the total 2891.3 </a:t>
            </a:r>
            <a:r>
              <a:rPr lang="en-GB" sz="2000" dirty="0" err="1">
                <a:latin typeface="+mn-lt"/>
              </a:rPr>
              <a:t>kIUA</a:t>
            </a:r>
            <a:r>
              <a:rPr lang="en-GB" sz="2000" dirty="0">
                <a:latin typeface="+mn-lt"/>
              </a:rPr>
              <a:t> for the ITER Construction. </a:t>
            </a:r>
          </a:p>
        </p:txBody>
      </p:sp>
      <p:pic>
        <p:nvPicPr>
          <p:cNvPr id="6" name="Picture 2" descr="E:\MAC-16\pa_manfred_pearce.jpg"/>
          <p:cNvPicPr>
            <a:picLocks noChangeAspect="1" noChangeArrowheads="1"/>
          </p:cNvPicPr>
          <p:nvPr/>
        </p:nvPicPr>
        <p:blipFill rotWithShape="1">
          <a:blip r:embed="rId2">
            <a:extLst>
              <a:ext uri="{28A0092B-C50C-407E-A947-70E740481C1C}">
                <a14:useLocalDpi xmlns:a14="http://schemas.microsoft.com/office/drawing/2010/main" val="0"/>
              </a:ext>
            </a:extLst>
          </a:blip>
          <a:srcRect b="5387"/>
          <a:stretch/>
        </p:blipFill>
        <p:spPr bwMode="auto">
          <a:xfrm>
            <a:off x="2111375" y="2558165"/>
            <a:ext cx="5011586" cy="298722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グループ化 5"/>
          <p:cNvGrpSpPr>
            <a:grpSpLocks/>
          </p:cNvGrpSpPr>
          <p:nvPr/>
        </p:nvGrpSpPr>
        <p:grpSpPr bwMode="auto">
          <a:xfrm>
            <a:off x="7152457" y="4095162"/>
            <a:ext cx="1895576" cy="1454151"/>
            <a:chOff x="6379773" y="4726798"/>
            <a:chExt cx="1896127" cy="1455011"/>
          </a:xfrm>
        </p:grpSpPr>
        <p:pic>
          <p:nvPicPr>
            <p:cNvPr id="8" name="Picture 4" descr="The second Procurement Arrangement signed in Washington concerned the low field side reflectometer. This diagnostic system will monitor electron density and aid in the assessment of fusion performance. The image shows DG Motojima with Ned Sauthoff, head of US ITER. (Click to view larger ver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9773" y="4773790"/>
              <a:ext cx="1882378" cy="140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18"/>
            <p:cNvSpPr txBox="1">
              <a:spLocks noChangeArrowheads="1"/>
            </p:cNvSpPr>
            <p:nvPr/>
          </p:nvSpPr>
          <p:spPr bwMode="auto">
            <a:xfrm>
              <a:off x="7927627" y="4726798"/>
              <a:ext cx="348273" cy="261765"/>
            </a:xfrm>
            <a:prstGeom prst="rect">
              <a:avLst/>
            </a:prstGeom>
            <a:solidFill>
              <a:srgbClr val="FF0000"/>
            </a:solidFill>
            <a:ln w="9525">
              <a:solidFill>
                <a:schemeClr val="tx1"/>
              </a:solidFill>
              <a:miter lim="800000"/>
              <a:headEnd/>
              <a:tailEnd/>
            </a:ln>
          </p:spPr>
          <p:txBody>
            <a:bodyPr wrap="none">
              <a:spAutoFit/>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r>
                <a:rPr lang="en-US" altLang="en-US" sz="1100" b="1" dirty="0" smtClean="0">
                  <a:solidFill>
                    <a:srgbClr val="FFFFFF"/>
                  </a:solidFill>
                </a:rPr>
                <a:t>US</a:t>
              </a:r>
            </a:p>
          </p:txBody>
        </p:sp>
      </p:grpSp>
      <p:grpSp>
        <p:nvGrpSpPr>
          <p:cNvPr id="10" name="グループ化 8"/>
          <p:cNvGrpSpPr>
            <a:grpSpLocks/>
          </p:cNvGrpSpPr>
          <p:nvPr/>
        </p:nvGrpSpPr>
        <p:grpSpPr bwMode="auto">
          <a:xfrm>
            <a:off x="5629169" y="1506247"/>
            <a:ext cx="2024162" cy="1333500"/>
            <a:chOff x="3405684" y="4988409"/>
            <a:chExt cx="2024482" cy="1333366"/>
          </a:xfrm>
        </p:grpSpPr>
        <p:pic>
          <p:nvPicPr>
            <p:cNvPr id="1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5684" y="4988409"/>
              <a:ext cx="2019619" cy="133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テキスト ボックス 18"/>
            <p:cNvSpPr txBox="1">
              <a:spLocks noChangeArrowheads="1"/>
            </p:cNvSpPr>
            <p:nvPr/>
          </p:nvSpPr>
          <p:spPr bwMode="auto">
            <a:xfrm>
              <a:off x="5096367" y="4988409"/>
              <a:ext cx="333799" cy="261584"/>
            </a:xfrm>
            <a:prstGeom prst="rect">
              <a:avLst/>
            </a:prstGeom>
            <a:solidFill>
              <a:srgbClr val="FF0000"/>
            </a:solidFill>
            <a:ln w="9525">
              <a:solidFill>
                <a:schemeClr val="tx1"/>
              </a:solidFill>
              <a:miter lim="800000"/>
              <a:headEnd/>
              <a:tailEnd/>
            </a:ln>
          </p:spPr>
          <p:txBody>
            <a:bodyPr wrap="none">
              <a:spAutoFit/>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r>
                <a:rPr lang="en-US" altLang="en-US" sz="1100" b="1" smtClean="0">
                  <a:solidFill>
                    <a:srgbClr val="FFFFFF"/>
                  </a:solidFill>
                </a:rPr>
                <a:t>RF</a:t>
              </a:r>
            </a:p>
          </p:txBody>
        </p:sp>
      </p:grpSp>
      <p:grpSp>
        <p:nvGrpSpPr>
          <p:cNvPr id="13" name="グループ化 4"/>
          <p:cNvGrpSpPr>
            <a:grpSpLocks/>
          </p:cNvGrpSpPr>
          <p:nvPr/>
        </p:nvGrpSpPr>
        <p:grpSpPr bwMode="auto">
          <a:xfrm>
            <a:off x="98705" y="4144836"/>
            <a:ext cx="1995488" cy="1419225"/>
            <a:chOff x="704988" y="4581128"/>
            <a:chExt cx="1994804" cy="1420056"/>
          </a:xfrm>
        </p:grpSpPr>
        <p:pic>
          <p:nvPicPr>
            <p:cNvPr id="14" name="Picture 6" descr="Last but not least, an amendment to the Procurement Arrangement on the Vacuum Ultra-Violet (VUV) Edge Imaging Spectrometer was signed with the Korean Domestic Agency. (Click to view larger ver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988" y="4581128"/>
              <a:ext cx="1994804" cy="142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8"/>
            <p:cNvSpPr txBox="1">
              <a:spLocks noChangeArrowheads="1"/>
            </p:cNvSpPr>
            <p:nvPr/>
          </p:nvSpPr>
          <p:spPr bwMode="auto">
            <a:xfrm>
              <a:off x="728280" y="4591083"/>
              <a:ext cx="391320" cy="261763"/>
            </a:xfrm>
            <a:prstGeom prst="rect">
              <a:avLst/>
            </a:prstGeom>
            <a:solidFill>
              <a:srgbClr val="FF0000"/>
            </a:solidFill>
            <a:ln w="9525">
              <a:solidFill>
                <a:schemeClr val="tx1"/>
              </a:solidFill>
              <a:miter lim="800000"/>
              <a:headEnd/>
              <a:tailEnd/>
            </a:ln>
          </p:spPr>
          <p:txBody>
            <a:bodyPr wrap="none">
              <a:spAutoFit/>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r>
                <a:rPr lang="en-US" altLang="en-US" sz="1100" b="1" smtClean="0">
                  <a:solidFill>
                    <a:srgbClr val="FFFFFF"/>
                  </a:solidFill>
                </a:rPr>
                <a:t>KO</a:t>
              </a:r>
            </a:p>
          </p:txBody>
        </p:sp>
      </p:grpSp>
      <p:grpSp>
        <p:nvGrpSpPr>
          <p:cNvPr id="20" name="グループ化 11"/>
          <p:cNvGrpSpPr>
            <a:grpSpLocks/>
          </p:cNvGrpSpPr>
          <p:nvPr/>
        </p:nvGrpSpPr>
        <p:grpSpPr bwMode="auto">
          <a:xfrm>
            <a:off x="3546389" y="1493173"/>
            <a:ext cx="1871663" cy="1350963"/>
            <a:chOff x="5025671" y="1463355"/>
            <a:chExt cx="1872208" cy="1350678"/>
          </a:xfrm>
        </p:grpSpPr>
        <p:pic>
          <p:nvPicPr>
            <p:cNvPr id="2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5671" y="1477220"/>
              <a:ext cx="1872208" cy="133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テキスト ボックス 18"/>
            <p:cNvSpPr txBox="1">
              <a:spLocks noChangeArrowheads="1"/>
            </p:cNvSpPr>
            <p:nvPr/>
          </p:nvSpPr>
          <p:spPr bwMode="auto">
            <a:xfrm>
              <a:off x="6557160" y="1463355"/>
              <a:ext cx="329032" cy="261555"/>
            </a:xfrm>
            <a:prstGeom prst="rect">
              <a:avLst/>
            </a:prstGeom>
            <a:solidFill>
              <a:srgbClr val="FF0000"/>
            </a:solidFill>
            <a:ln w="9525">
              <a:solidFill>
                <a:schemeClr val="tx1"/>
              </a:solidFill>
              <a:miter lim="800000"/>
              <a:headEnd/>
              <a:tailEnd/>
            </a:ln>
          </p:spPr>
          <p:txBody>
            <a:bodyPr wrap="none">
              <a:spAutoFit/>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r>
                <a:rPr lang="en-US" altLang="en-US" sz="1100" b="1" dirty="0" smtClean="0">
                  <a:solidFill>
                    <a:srgbClr val="FFFFFF"/>
                  </a:solidFill>
                </a:rPr>
                <a:t>IN</a:t>
              </a:r>
            </a:p>
          </p:txBody>
        </p:sp>
      </p:grpSp>
      <p:grpSp>
        <p:nvGrpSpPr>
          <p:cNvPr id="23" name="グループ化 6"/>
          <p:cNvGrpSpPr>
            <a:grpSpLocks/>
          </p:cNvGrpSpPr>
          <p:nvPr/>
        </p:nvGrpSpPr>
        <p:grpSpPr bwMode="auto">
          <a:xfrm>
            <a:off x="7147214" y="2721696"/>
            <a:ext cx="1938632" cy="1404937"/>
            <a:chOff x="7213563" y="2204864"/>
            <a:chExt cx="1938054" cy="1404370"/>
          </a:xfrm>
        </p:grpSpPr>
        <p:pic>
          <p:nvPicPr>
            <p:cNvPr id="2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13563" y="2204864"/>
              <a:ext cx="1898084" cy="140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テキスト ボックス 18"/>
            <p:cNvSpPr txBox="1">
              <a:spLocks noChangeArrowheads="1"/>
            </p:cNvSpPr>
            <p:nvPr/>
          </p:nvSpPr>
          <p:spPr bwMode="auto">
            <a:xfrm>
              <a:off x="8795535" y="2204864"/>
              <a:ext cx="356082" cy="261504"/>
            </a:xfrm>
            <a:prstGeom prst="rect">
              <a:avLst/>
            </a:prstGeom>
            <a:solidFill>
              <a:srgbClr val="FF0000"/>
            </a:solidFill>
            <a:ln w="9525">
              <a:solidFill>
                <a:schemeClr val="tx1"/>
              </a:solidFill>
              <a:miter lim="800000"/>
              <a:headEnd/>
              <a:tailEnd/>
            </a:ln>
          </p:spPr>
          <p:txBody>
            <a:bodyPr wrap="none">
              <a:spAutoFit/>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r>
                <a:rPr lang="en-US" altLang="en-US" sz="1100" b="1" dirty="0" smtClean="0">
                  <a:solidFill>
                    <a:srgbClr val="FFFFFF"/>
                  </a:solidFill>
                </a:rPr>
                <a:t>JA</a:t>
              </a:r>
            </a:p>
          </p:txBody>
        </p:sp>
      </p:grpSp>
      <p:grpSp>
        <p:nvGrpSpPr>
          <p:cNvPr id="28" name="Group 27"/>
          <p:cNvGrpSpPr/>
          <p:nvPr/>
        </p:nvGrpSpPr>
        <p:grpSpPr>
          <a:xfrm>
            <a:off x="1214433" y="1492293"/>
            <a:ext cx="2071688" cy="1387478"/>
            <a:chOff x="2291311" y="1442374"/>
            <a:chExt cx="2071688" cy="1387478"/>
          </a:xfrm>
        </p:grpSpPr>
        <p:pic>
          <p:nvPicPr>
            <p:cNvPr id="19"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91311" y="1442377"/>
              <a:ext cx="2071688"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テキスト ボックス 18"/>
            <p:cNvSpPr txBox="1">
              <a:spLocks noChangeArrowheads="1"/>
            </p:cNvSpPr>
            <p:nvPr/>
          </p:nvSpPr>
          <p:spPr bwMode="auto">
            <a:xfrm>
              <a:off x="4014827" y="1442374"/>
              <a:ext cx="348172" cy="261610"/>
            </a:xfrm>
            <a:prstGeom prst="rect">
              <a:avLst/>
            </a:prstGeom>
            <a:solidFill>
              <a:srgbClr val="FF0000"/>
            </a:solidFill>
            <a:ln w="9525">
              <a:solidFill>
                <a:schemeClr val="tx1"/>
              </a:solidFill>
              <a:miter lim="800000"/>
              <a:headEnd/>
              <a:tailEnd/>
            </a:ln>
          </p:spPr>
          <p:txBody>
            <a:bodyPr wrap="none">
              <a:spAutoFit/>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r>
                <a:rPr lang="en-US" altLang="en-US" sz="1100" b="1" dirty="0" smtClean="0">
                  <a:solidFill>
                    <a:srgbClr val="FFFFFF"/>
                  </a:solidFill>
                </a:rPr>
                <a:t>EU</a:t>
              </a:r>
            </a:p>
          </p:txBody>
        </p:sp>
      </p:grpSp>
      <p:grpSp>
        <p:nvGrpSpPr>
          <p:cNvPr id="16" name="グループ化 3"/>
          <p:cNvGrpSpPr>
            <a:grpSpLocks/>
          </p:cNvGrpSpPr>
          <p:nvPr/>
        </p:nvGrpSpPr>
        <p:grpSpPr bwMode="auto">
          <a:xfrm>
            <a:off x="151940" y="2666007"/>
            <a:ext cx="1944687" cy="1457325"/>
            <a:chOff x="166809" y="2492459"/>
            <a:chExt cx="1944612" cy="1456517"/>
          </a:xfrm>
        </p:grpSpPr>
        <p:pic>
          <p:nvPicPr>
            <p:cNvPr id="1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6809" y="2492459"/>
              <a:ext cx="1944612" cy="145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テキスト ボックス 18"/>
            <p:cNvSpPr txBox="1">
              <a:spLocks noChangeArrowheads="1"/>
            </p:cNvSpPr>
            <p:nvPr/>
          </p:nvSpPr>
          <p:spPr bwMode="auto">
            <a:xfrm>
              <a:off x="179512" y="2495790"/>
              <a:ext cx="399453" cy="261465"/>
            </a:xfrm>
            <a:prstGeom prst="rect">
              <a:avLst/>
            </a:prstGeom>
            <a:solidFill>
              <a:srgbClr val="FF0000"/>
            </a:solidFill>
            <a:ln w="9525">
              <a:solidFill>
                <a:schemeClr val="tx1"/>
              </a:solidFill>
              <a:miter lim="800000"/>
              <a:headEnd/>
              <a:tailEnd/>
            </a:ln>
          </p:spPr>
          <p:txBody>
            <a:bodyPr wrap="none">
              <a:spAutoFit/>
            </a:bodyPr>
            <a:lstStyle>
              <a:lvl1pPr>
                <a:defRPr sz="2400">
                  <a:solidFill>
                    <a:schemeClr val="tx1"/>
                  </a:solidFill>
                  <a:latin typeface="Century Gothic" pitchFamily="34" charset="0"/>
                  <a:ea typeface="ＭＳ Ｐゴシック" pitchFamily="34" charset="-128"/>
                </a:defRPr>
              </a:lvl1pPr>
              <a:lvl2pPr marL="742950" indent="-285750">
                <a:defRPr sz="2400">
                  <a:solidFill>
                    <a:schemeClr val="tx1"/>
                  </a:solidFill>
                  <a:latin typeface="Century Gothic" pitchFamily="34" charset="0"/>
                  <a:ea typeface="ＭＳ Ｐゴシック" pitchFamily="34" charset="-128"/>
                </a:defRPr>
              </a:lvl2pPr>
              <a:lvl3pPr marL="1143000" indent="-228600">
                <a:defRPr sz="2400">
                  <a:solidFill>
                    <a:schemeClr val="tx1"/>
                  </a:solidFill>
                  <a:latin typeface="Century Gothic" pitchFamily="34" charset="0"/>
                  <a:ea typeface="ＭＳ Ｐゴシック" pitchFamily="34" charset="-128"/>
                </a:defRPr>
              </a:lvl3pPr>
              <a:lvl4pPr marL="1600200" indent="-228600">
                <a:defRPr sz="2400">
                  <a:solidFill>
                    <a:schemeClr val="tx1"/>
                  </a:solidFill>
                  <a:latin typeface="Century Gothic" pitchFamily="34" charset="0"/>
                  <a:ea typeface="ＭＳ Ｐゴシック" pitchFamily="34" charset="-128"/>
                </a:defRPr>
              </a:lvl4pPr>
              <a:lvl5pPr marL="2057400" indent="-228600">
                <a:defRPr sz="2400">
                  <a:solidFill>
                    <a:schemeClr val="tx1"/>
                  </a:solidFill>
                  <a:latin typeface="Century Gothic"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entury Gothic" pitchFamily="34" charset="0"/>
                  <a:ea typeface="ＭＳ Ｐゴシック" pitchFamily="34" charset="-128"/>
                </a:defRPr>
              </a:lvl9pPr>
            </a:lstStyle>
            <a:p>
              <a:r>
                <a:rPr lang="en-US" altLang="en-US" sz="1100" b="1" smtClean="0">
                  <a:solidFill>
                    <a:srgbClr val="FFFFFF"/>
                  </a:solidFill>
                </a:rPr>
                <a:t>CN</a:t>
              </a:r>
            </a:p>
          </p:txBody>
        </p:sp>
      </p:grpSp>
    </p:spTree>
    <p:extLst>
      <p:ext uri="{BB962C8B-B14F-4D97-AF65-F5344CB8AC3E}">
        <p14:creationId xmlns:p14="http://schemas.microsoft.com/office/powerpoint/2010/main" val="3414104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First Delivery</a:t>
            </a:r>
            <a:endParaRPr lang="en-GB" dirty="0"/>
          </a:p>
        </p:txBody>
      </p:sp>
      <p:sp>
        <p:nvSpPr>
          <p:cNvPr id="3" name="Content Placeholder 2"/>
          <p:cNvSpPr>
            <a:spLocks noGrp="1"/>
          </p:cNvSpPr>
          <p:nvPr>
            <p:ph idx="1"/>
          </p:nvPr>
        </p:nvSpPr>
        <p:spPr>
          <a:xfrm>
            <a:off x="398712" y="5149579"/>
            <a:ext cx="8349752" cy="1010816"/>
          </a:xfrm>
        </p:spPr>
        <p:txBody>
          <a:bodyPr/>
          <a:lstStyle/>
          <a:p>
            <a:pPr marL="0" indent="0">
              <a:buNone/>
            </a:pPr>
            <a:r>
              <a:rPr lang="en-GB" sz="2000" dirty="0"/>
              <a:t>Three large crates, containing 737 metres of dummy conductor produced by China, were delivered to the ITER site on Monday 3 June. The conductors will be used to test the fabrication process of PF coil # </a:t>
            </a:r>
            <a:r>
              <a:rPr lang="en-GB" sz="2000" dirty="0" smtClean="0"/>
              <a:t>5</a:t>
            </a:r>
            <a:r>
              <a:rPr lang="en-GB" sz="2000" dirty="0"/>
              <a:t>.</a:t>
            </a:r>
          </a:p>
        </p:txBody>
      </p:sp>
      <p:pic>
        <p:nvPicPr>
          <p:cNvPr id="4" name="Picture 2" descr="C:\Users\arnouxr\Documents\Work\En Cours\PF5 DELIVERY CHINA\PF5_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404253"/>
            <a:ext cx="5436097" cy="35994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DG_PF Coil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7691" y="1813131"/>
            <a:ext cx="3990816" cy="25975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887" y="3855651"/>
            <a:ext cx="67627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58532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Ministerial-Level ITER Council Meeting</a:t>
            </a:r>
            <a:endParaRPr lang="en-GB" dirty="0"/>
          </a:p>
        </p:txBody>
      </p:sp>
      <p:sp>
        <p:nvSpPr>
          <p:cNvPr id="3" name="Content Placeholder 2"/>
          <p:cNvSpPr>
            <a:spLocks noGrp="1"/>
          </p:cNvSpPr>
          <p:nvPr>
            <p:ph idx="1"/>
          </p:nvPr>
        </p:nvSpPr>
        <p:spPr>
          <a:xfrm>
            <a:off x="830760" y="5386095"/>
            <a:ext cx="7485656" cy="866800"/>
          </a:xfrm>
        </p:spPr>
        <p:txBody>
          <a:bodyPr/>
          <a:lstStyle/>
          <a:p>
            <a:pPr marL="0" indent="0" algn="ctr">
              <a:buNone/>
            </a:pPr>
            <a:r>
              <a:rPr lang="en-GB" dirty="0" smtClean="0"/>
              <a:t>6</a:t>
            </a:r>
            <a:r>
              <a:rPr lang="en-GB" baseline="30000" dirty="0" smtClean="0"/>
              <a:t>th</a:t>
            </a:r>
            <a:r>
              <a:rPr lang="en-GB" dirty="0" smtClean="0"/>
              <a:t> September 2013: Ministers reaffirm the importance of ITER for the world’s future energy needs</a:t>
            </a:r>
            <a:endParaRPr lang="en-GB" dirty="0"/>
          </a:p>
        </p:txBody>
      </p:sp>
      <p:pic>
        <p:nvPicPr>
          <p:cNvPr id="51202" name="Picture 2" descr="http://www.iter.org/doc/all/content/com/gallery/Newsline/Ministerial%20Meeting%206%20September%202013/min_meet_Off_Lobb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633" b="15188"/>
          <a:stretch/>
        </p:blipFill>
        <p:spPr bwMode="auto">
          <a:xfrm>
            <a:off x="124174" y="1700808"/>
            <a:ext cx="8912322" cy="3649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4271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www.iter.org/doc/all/content/com/gallery/Newsline/Ministerial%20Meeting%206%20September%202013/from%20slidesho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529" y="548680"/>
            <a:ext cx="8362950" cy="55816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Council Chamber</a:t>
            </a:r>
            <a:endParaRPr lang="en-GB" dirty="0"/>
          </a:p>
        </p:txBody>
      </p:sp>
      <p:sp>
        <p:nvSpPr>
          <p:cNvPr id="4" name="Rectangle 3"/>
          <p:cNvSpPr/>
          <p:nvPr/>
        </p:nvSpPr>
        <p:spPr>
          <a:xfrm>
            <a:off x="539552" y="4941168"/>
            <a:ext cx="8136904" cy="1200329"/>
          </a:xfrm>
          <a:prstGeom prst="rect">
            <a:avLst/>
          </a:prstGeom>
        </p:spPr>
        <p:txBody>
          <a:bodyPr wrap="square">
            <a:spAutoFit/>
          </a:bodyPr>
          <a:lstStyle/>
          <a:p>
            <a:pPr algn="just"/>
            <a:r>
              <a:rPr lang="en-GB" sz="1800" dirty="0">
                <a:solidFill>
                  <a:schemeClr val="bg1"/>
                </a:solidFill>
                <a:latin typeface="+mn-lt"/>
              </a:rPr>
              <a:t>Commissioner </a:t>
            </a:r>
            <a:r>
              <a:rPr lang="en-GB" sz="1800" dirty="0" err="1">
                <a:solidFill>
                  <a:schemeClr val="bg1"/>
                </a:solidFill>
                <a:latin typeface="+mn-lt"/>
              </a:rPr>
              <a:t>Oettinger</a:t>
            </a:r>
            <a:r>
              <a:rPr lang="en-GB" sz="1800" dirty="0">
                <a:solidFill>
                  <a:schemeClr val="bg1"/>
                </a:solidFill>
                <a:latin typeface="+mn-lt"/>
              </a:rPr>
              <a:t> stated: “We understand that the ITER project is a historical undertaking </a:t>
            </a:r>
            <a:r>
              <a:rPr lang="en-GB" sz="1800" dirty="0" smtClean="0">
                <a:solidFill>
                  <a:schemeClr val="bg1"/>
                </a:solidFill>
                <a:latin typeface="+mn-lt"/>
              </a:rPr>
              <a:t>and that </a:t>
            </a:r>
            <a:r>
              <a:rPr lang="en-GB" sz="1800" dirty="0">
                <a:solidFill>
                  <a:schemeClr val="bg1"/>
                </a:solidFill>
                <a:latin typeface="+mn-lt"/>
              </a:rPr>
              <a:t>intensive effort and innovative methods will be required to meet all the challenges that still </a:t>
            </a:r>
            <a:r>
              <a:rPr lang="en-GB" sz="1800" dirty="0" smtClean="0">
                <a:solidFill>
                  <a:schemeClr val="bg1"/>
                </a:solidFill>
                <a:latin typeface="+mn-lt"/>
              </a:rPr>
              <a:t>lay ahead</a:t>
            </a:r>
            <a:r>
              <a:rPr lang="en-GB" sz="1800" dirty="0">
                <a:solidFill>
                  <a:schemeClr val="bg1"/>
                </a:solidFill>
                <a:latin typeface="+mn-lt"/>
              </a:rPr>
              <a:t>, especially the challenge of staying within a tight but realistic schedule while containing costs.”</a:t>
            </a:r>
          </a:p>
        </p:txBody>
      </p:sp>
    </p:spTree>
    <p:extLst>
      <p:ext uri="{BB962C8B-B14F-4D97-AF65-F5344CB8AC3E}">
        <p14:creationId xmlns:p14="http://schemas.microsoft.com/office/powerpoint/2010/main" val="34330899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ITER Integrated Modelling Programme</a:t>
            </a:r>
            <a:endParaRPr lang="en-GB" noProof="0"/>
          </a:p>
        </p:txBody>
      </p:sp>
      <p:sp>
        <p:nvSpPr>
          <p:cNvPr id="3" name="Content Placeholder 2"/>
          <p:cNvSpPr>
            <a:spLocks noGrp="1"/>
          </p:cNvSpPr>
          <p:nvPr>
            <p:ph idx="1"/>
          </p:nvPr>
        </p:nvSpPr>
        <p:spPr>
          <a:xfrm>
            <a:off x="573088" y="1752600"/>
            <a:ext cx="8246447" cy="4343400"/>
          </a:xfrm>
        </p:spPr>
        <p:txBody>
          <a:bodyPr/>
          <a:lstStyle/>
          <a:p>
            <a:r>
              <a:rPr lang="en-GB" dirty="0" smtClean="0"/>
              <a:t>Two </a:t>
            </a:r>
            <a:r>
              <a:rPr lang="en-GB" dirty="0"/>
              <a:t>primary </a:t>
            </a:r>
            <a:r>
              <a:rPr lang="en-GB" dirty="0" smtClean="0"/>
              <a:t>functions to aid </a:t>
            </a:r>
            <a:r>
              <a:rPr lang="en-GB" dirty="0"/>
              <a:t>planning and executing </a:t>
            </a:r>
            <a:r>
              <a:rPr lang="en-GB" dirty="0" smtClean="0"/>
              <a:t>ITER </a:t>
            </a:r>
            <a:r>
              <a:rPr lang="en-GB" dirty="0"/>
              <a:t>Research Plan</a:t>
            </a:r>
          </a:p>
          <a:p>
            <a:pPr lvl="1"/>
            <a:r>
              <a:rPr lang="en-GB" dirty="0" smtClean="0"/>
              <a:t>Support </a:t>
            </a:r>
            <a:r>
              <a:rPr lang="en-GB" dirty="0"/>
              <a:t>Plasma Operations</a:t>
            </a:r>
          </a:p>
          <a:p>
            <a:pPr lvl="1"/>
            <a:r>
              <a:rPr lang="en-GB" dirty="0"/>
              <a:t>S</a:t>
            </a:r>
            <a:r>
              <a:rPr lang="en-GB" dirty="0" smtClean="0"/>
              <a:t>upport Plasma </a:t>
            </a:r>
            <a:r>
              <a:rPr lang="en-GB" dirty="0"/>
              <a:t>Research</a:t>
            </a:r>
          </a:p>
          <a:p>
            <a:r>
              <a:rPr lang="en-GB" noProof="0" dirty="0" smtClean="0"/>
              <a:t>Successful development and implementation requires:</a:t>
            </a:r>
          </a:p>
          <a:p>
            <a:pPr lvl="1"/>
            <a:r>
              <a:rPr lang="en-GB" dirty="0" smtClean="0"/>
              <a:t>Close </a:t>
            </a:r>
            <a:r>
              <a:rPr lang="en-GB" dirty="0"/>
              <a:t>collaboration </a:t>
            </a:r>
            <a:r>
              <a:rPr lang="en-GB" dirty="0" smtClean="0"/>
              <a:t>across Directorates </a:t>
            </a:r>
            <a:r>
              <a:rPr lang="en-GB" dirty="0"/>
              <a:t>within </a:t>
            </a:r>
            <a:r>
              <a:rPr lang="en-GB" dirty="0" smtClean="0"/>
              <a:t>ITER Organization</a:t>
            </a:r>
            <a:endParaRPr lang="en-GB" noProof="0" dirty="0" smtClean="0"/>
          </a:p>
          <a:p>
            <a:pPr lvl="1"/>
            <a:r>
              <a:rPr lang="en-GB" dirty="0" smtClean="0"/>
              <a:t>Close collaboration between ITER Organization and ITER Members</a:t>
            </a:r>
            <a:r>
              <a:rPr lang="en-GB" dirty="0"/>
              <a:t>’ domestic fusion </a:t>
            </a:r>
            <a:r>
              <a:rPr lang="en-GB" dirty="0" smtClean="0"/>
              <a:t>programmes</a:t>
            </a:r>
          </a:p>
        </p:txBody>
      </p:sp>
    </p:spTree>
    <p:extLst>
      <p:ext uri="{BB962C8B-B14F-4D97-AF65-F5344CB8AC3E}">
        <p14:creationId xmlns:p14="http://schemas.microsoft.com/office/powerpoint/2010/main" val="5894469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Test Convoy: 16</a:t>
            </a:r>
            <a:r>
              <a:rPr lang="en-GB" baseline="30000" dirty="0" smtClean="0"/>
              <a:t>th</a:t>
            </a:r>
            <a:r>
              <a:rPr lang="en-GB" dirty="0" smtClean="0"/>
              <a:t> – 20</a:t>
            </a:r>
            <a:r>
              <a:rPr lang="en-GB" baseline="30000" dirty="0" smtClean="0"/>
              <a:t>th</a:t>
            </a:r>
            <a:r>
              <a:rPr lang="en-GB" dirty="0" smtClean="0"/>
              <a:t> September 2013</a:t>
            </a:r>
            <a:endParaRPr lang="en-GB" dirty="0"/>
          </a:p>
        </p:txBody>
      </p:sp>
      <p:sp>
        <p:nvSpPr>
          <p:cNvPr id="3" name="Content Placeholder 2"/>
          <p:cNvSpPr>
            <a:spLocks noGrp="1"/>
          </p:cNvSpPr>
          <p:nvPr>
            <p:ph idx="1"/>
          </p:nvPr>
        </p:nvSpPr>
        <p:spPr>
          <a:xfrm>
            <a:off x="470720" y="1412776"/>
            <a:ext cx="8205736" cy="4343400"/>
          </a:xfrm>
        </p:spPr>
        <p:txBody>
          <a:bodyPr/>
          <a:lstStyle/>
          <a:p>
            <a:r>
              <a:rPr lang="en-GB" sz="1400" dirty="0"/>
              <a:t>The larger ITER components will arrive at the port of Marseille and </a:t>
            </a:r>
            <a:r>
              <a:rPr lang="en-GB" sz="1400" dirty="0" smtClean="0"/>
              <a:t>be transferred </a:t>
            </a:r>
            <a:r>
              <a:rPr lang="en-GB" sz="1400" dirty="0"/>
              <a:t>by road to ITER</a:t>
            </a:r>
          </a:p>
          <a:p>
            <a:r>
              <a:rPr lang="en-GB" sz="1400" dirty="0"/>
              <a:t>More than 200 ITER components are classified as Heavy Exceptional Loads (HEL) </a:t>
            </a:r>
          </a:p>
          <a:p>
            <a:r>
              <a:rPr lang="en-GB" sz="1400" dirty="0"/>
              <a:t>The French state identified a suitable route (special Itinerary) from </a:t>
            </a:r>
            <a:r>
              <a:rPr lang="en-GB" sz="1400" dirty="0" err="1"/>
              <a:t>Fos</a:t>
            </a:r>
            <a:r>
              <a:rPr lang="en-GB" sz="1400" dirty="0"/>
              <a:t> Harbour to the ITER Site and from 2008 carried out the necessary new civil engineering and adaptions </a:t>
            </a:r>
          </a:p>
          <a:p>
            <a:r>
              <a:rPr lang="en-GB" sz="1400" dirty="0"/>
              <a:t>There is 32 km of barging and 104 km of road transportation from </a:t>
            </a:r>
            <a:r>
              <a:rPr lang="en-GB" sz="1400" dirty="0" err="1"/>
              <a:t>Fos</a:t>
            </a:r>
            <a:r>
              <a:rPr lang="en-GB" sz="1400" dirty="0"/>
              <a:t> to ITER</a:t>
            </a:r>
          </a:p>
          <a:p>
            <a:r>
              <a:rPr lang="en-GB" sz="1400" dirty="0"/>
              <a:t>The cost from </a:t>
            </a:r>
            <a:r>
              <a:rPr lang="en-GB" sz="1400" dirty="0" err="1"/>
              <a:t>Fos</a:t>
            </a:r>
            <a:r>
              <a:rPr lang="en-GB" sz="1400" dirty="0"/>
              <a:t> Harbour to ITER is largely borne by the EU with contribution from France</a:t>
            </a:r>
          </a:p>
          <a:p>
            <a:endParaRPr lang="en-GB" sz="1400" dirty="0"/>
          </a:p>
        </p:txBody>
      </p:sp>
      <p:grpSp>
        <p:nvGrpSpPr>
          <p:cNvPr id="4" name="Group 3"/>
          <p:cNvGrpSpPr/>
          <p:nvPr/>
        </p:nvGrpSpPr>
        <p:grpSpPr>
          <a:xfrm>
            <a:off x="130346" y="3113965"/>
            <a:ext cx="8681444" cy="3106188"/>
            <a:chOff x="251520" y="863715"/>
            <a:chExt cx="8681444" cy="3106188"/>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863715"/>
              <a:ext cx="5059882" cy="3106188"/>
            </a:xfrm>
            <a:prstGeom prst="rect">
              <a:avLst/>
            </a:prstGeom>
            <a:noFill/>
            <a:ln w="222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7" descr="Conteneur VV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6620" y="863715"/>
              <a:ext cx="3096344" cy="244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088648" y="3346539"/>
              <a:ext cx="2844316" cy="461665"/>
            </a:xfrm>
            <a:prstGeom prst="rect">
              <a:avLst/>
            </a:prstGeom>
            <a:noFill/>
          </p:spPr>
          <p:txBody>
            <a:bodyPr wrap="square" rtlCol="0">
              <a:spAutoFit/>
            </a:bodyPr>
            <a:lstStyle/>
            <a:p>
              <a:r>
                <a:rPr lang="en-US" sz="1200" dirty="0" smtClean="0">
                  <a:latin typeface="Arial" pitchFamily="34" charset="0"/>
                  <a:cs typeface="Arial" pitchFamily="34" charset="0"/>
                </a:rPr>
                <a:t>A typical HEL - VV sectors weighing  500 tons (including lifting frame)</a:t>
              </a:r>
              <a:endParaRPr lang="en-GB" sz="1200" dirty="0">
                <a:latin typeface="Arial" pitchFamily="34" charset="0"/>
                <a:cs typeface="Arial" pitchFamily="34" charset="0"/>
              </a:endParaRPr>
            </a:p>
          </p:txBody>
        </p:sp>
        <p:sp>
          <p:nvSpPr>
            <p:cNvPr id="8" name="TextBox 7"/>
            <p:cNvSpPr txBox="1"/>
            <p:nvPr/>
          </p:nvSpPr>
          <p:spPr>
            <a:xfrm>
              <a:off x="2006715" y="2297706"/>
              <a:ext cx="1008112" cy="430887"/>
            </a:xfrm>
            <a:prstGeom prst="rect">
              <a:avLst/>
            </a:prstGeom>
            <a:noFill/>
          </p:spPr>
          <p:txBody>
            <a:bodyPr wrap="square" rtlCol="0">
              <a:spAutoFit/>
            </a:bodyPr>
            <a:lstStyle/>
            <a:p>
              <a:r>
                <a:rPr lang="en-US" sz="1100" b="1" dirty="0" smtClean="0">
                  <a:latin typeface="Arial" pitchFamily="34" charset="0"/>
                  <a:cs typeface="Arial" pitchFamily="34" charset="0"/>
                </a:rPr>
                <a:t>La Pointe </a:t>
              </a:r>
              <a:r>
                <a:rPr lang="en-US" sz="1100" b="1" dirty="0" err="1" smtClean="0">
                  <a:latin typeface="Arial" pitchFamily="34" charset="0"/>
                  <a:cs typeface="Arial" pitchFamily="34" charset="0"/>
                </a:rPr>
                <a:t>Harbour</a:t>
              </a:r>
              <a:endParaRPr lang="en-GB" sz="1100" b="1" dirty="0">
                <a:latin typeface="Arial" pitchFamily="34" charset="0"/>
                <a:cs typeface="Arial" pitchFamily="34" charset="0"/>
              </a:endParaRPr>
            </a:p>
          </p:txBody>
        </p:sp>
      </p:grpSp>
    </p:spTree>
    <p:extLst>
      <p:ext uri="{BB962C8B-B14F-4D97-AF65-F5344CB8AC3E}">
        <p14:creationId xmlns:p14="http://schemas.microsoft.com/office/powerpoint/2010/main" val="33673071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au 8"/>
          <p:cNvGraphicFramePr>
            <a:graphicFrameLocks noGrp="1"/>
          </p:cNvGraphicFramePr>
          <p:nvPr>
            <p:extLst>
              <p:ext uri="{D42A27DB-BD31-4B8C-83A1-F6EECF244321}">
                <p14:modId xmlns:p14="http://schemas.microsoft.com/office/powerpoint/2010/main" val="3635419417"/>
              </p:ext>
            </p:extLst>
          </p:nvPr>
        </p:nvGraphicFramePr>
        <p:xfrm>
          <a:off x="2374900" y="4387720"/>
          <a:ext cx="6769100" cy="1849592"/>
        </p:xfrm>
        <a:graphic>
          <a:graphicData uri="http://schemas.openxmlformats.org/drawingml/2006/table">
            <a:tbl>
              <a:tblPr firstRow="1" bandRow="1">
                <a:tableStyleId>{073A0DAA-6AF3-43AB-8588-CEC1D06C72B9}</a:tableStyleId>
              </a:tblPr>
              <a:tblGrid>
                <a:gridCol w="1524078"/>
                <a:gridCol w="2724612"/>
                <a:gridCol w="2520410"/>
              </a:tblGrid>
              <a:tr h="349775">
                <a:tc>
                  <a:txBody>
                    <a:bodyPr/>
                    <a:lstStyle/>
                    <a:p>
                      <a:endParaRPr lang="en-US" sz="1800" noProof="0" dirty="0"/>
                    </a:p>
                  </a:txBody>
                  <a:tcPr marL="91445" marR="91445" marT="45734" marB="4573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dirty="0" smtClean="0"/>
                        <a:t>Mock-up Dimensions</a:t>
                      </a:r>
                      <a:endParaRPr lang="en-US" sz="1800" noProof="0" dirty="0"/>
                    </a:p>
                  </a:txBody>
                  <a:tcPr marL="91445" marR="91445" marT="45734" marB="45734"/>
                </a:tc>
                <a:tc>
                  <a:txBody>
                    <a:bodyPr/>
                    <a:lstStyle/>
                    <a:p>
                      <a:r>
                        <a:rPr lang="fr-FR" sz="1800" dirty="0" smtClean="0"/>
                        <a:t>Convoy Dimensions</a:t>
                      </a:r>
                      <a:endParaRPr lang="en-US" sz="1800" dirty="0"/>
                    </a:p>
                  </a:txBody>
                  <a:tcPr marL="91445" marR="91445" marT="45734" marB="45734"/>
                </a:tc>
              </a:tr>
              <a:tr h="370951">
                <a:tc>
                  <a:txBody>
                    <a:bodyPr/>
                    <a:lstStyle/>
                    <a:p>
                      <a:r>
                        <a:rPr lang="en-US" sz="1800" noProof="0" smtClean="0"/>
                        <a:t>Length : </a:t>
                      </a:r>
                      <a:endParaRPr lang="en-US" sz="1800" noProof="0">
                        <a:solidFill>
                          <a:srgbClr val="002060"/>
                        </a:solidFill>
                      </a:endParaRPr>
                    </a:p>
                  </a:txBody>
                  <a:tcPr marL="91445" marR="91445" marT="45734" marB="45734"/>
                </a:tc>
                <a:tc>
                  <a:txBody>
                    <a:bodyPr/>
                    <a:lstStyle/>
                    <a:p>
                      <a:pPr algn="ctr"/>
                      <a:r>
                        <a:rPr lang="en-US" sz="1800" noProof="0" dirty="0" smtClean="0"/>
                        <a:t>19 000 mm</a:t>
                      </a:r>
                      <a:endParaRPr lang="en-US" sz="1800" noProof="0" dirty="0">
                        <a:solidFill>
                          <a:srgbClr val="002060"/>
                        </a:solidFill>
                      </a:endParaRPr>
                    </a:p>
                  </a:txBody>
                  <a:tcPr marL="91445" marR="91445" marT="45734" marB="45734"/>
                </a:tc>
                <a:tc>
                  <a:txBody>
                    <a:bodyPr/>
                    <a:lstStyle/>
                    <a:p>
                      <a:pPr algn="ctr"/>
                      <a:r>
                        <a:rPr lang="fr-FR" sz="1800" dirty="0" smtClean="0"/>
                        <a:t>33 490 mm</a:t>
                      </a:r>
                      <a:endParaRPr lang="en-US" sz="1800" dirty="0">
                        <a:solidFill>
                          <a:srgbClr val="002060"/>
                        </a:solidFill>
                      </a:endParaRPr>
                    </a:p>
                  </a:txBody>
                  <a:tcPr marL="91445" marR="91445" marT="45734" marB="45734"/>
                </a:tc>
              </a:tr>
              <a:tr h="370951">
                <a:tc>
                  <a:txBody>
                    <a:bodyPr/>
                    <a:lstStyle/>
                    <a:p>
                      <a:r>
                        <a:rPr lang="en-US" sz="1800" noProof="0" dirty="0" smtClean="0"/>
                        <a:t>Width</a:t>
                      </a:r>
                      <a:endParaRPr lang="en-US" sz="1800" noProof="0" dirty="0">
                        <a:solidFill>
                          <a:srgbClr val="002060"/>
                        </a:solidFill>
                      </a:endParaRPr>
                    </a:p>
                  </a:txBody>
                  <a:tcPr marL="91445" marR="91445" marT="45734" marB="45734"/>
                </a:tc>
                <a:tc>
                  <a:txBody>
                    <a:bodyPr/>
                    <a:lstStyle/>
                    <a:p>
                      <a:pPr algn="ctr"/>
                      <a:r>
                        <a:rPr lang="en-US" sz="1800" noProof="0" dirty="0" smtClean="0"/>
                        <a:t>9 000 mm </a:t>
                      </a:r>
                      <a:endParaRPr lang="en-US" sz="1800" noProof="0" dirty="0">
                        <a:solidFill>
                          <a:srgbClr val="002060"/>
                        </a:solidFill>
                      </a:endParaRPr>
                    </a:p>
                  </a:txBody>
                  <a:tcPr marL="91445" marR="91445" marT="45734" marB="45734"/>
                </a:tc>
                <a:tc>
                  <a:txBody>
                    <a:bodyPr/>
                    <a:lstStyle/>
                    <a:p>
                      <a:pPr algn="ctr"/>
                      <a:r>
                        <a:rPr lang="fr-FR" sz="1800" dirty="0" smtClean="0"/>
                        <a:t>9 000 mm</a:t>
                      </a:r>
                      <a:endParaRPr lang="en-US" sz="1800" dirty="0">
                        <a:solidFill>
                          <a:srgbClr val="002060"/>
                        </a:solidFill>
                      </a:endParaRPr>
                    </a:p>
                  </a:txBody>
                  <a:tcPr marL="91445" marR="91445" marT="45734" marB="45734"/>
                </a:tc>
              </a:tr>
              <a:tr h="370951">
                <a:tc>
                  <a:txBody>
                    <a:bodyPr/>
                    <a:lstStyle/>
                    <a:p>
                      <a:r>
                        <a:rPr lang="en-US" sz="1800" noProof="0" dirty="0" smtClean="0"/>
                        <a:t>Height : </a:t>
                      </a:r>
                      <a:endParaRPr lang="en-US" sz="1800" noProof="0" dirty="0">
                        <a:solidFill>
                          <a:srgbClr val="002060"/>
                        </a:solidFill>
                      </a:endParaRPr>
                    </a:p>
                  </a:txBody>
                  <a:tcPr marL="91445" marR="91445" marT="45734" marB="45734"/>
                </a:tc>
                <a:tc>
                  <a:txBody>
                    <a:bodyPr/>
                    <a:lstStyle/>
                    <a:p>
                      <a:pPr algn="ctr"/>
                      <a:r>
                        <a:rPr lang="en-US" sz="1800" noProof="0" dirty="0" smtClean="0"/>
                        <a:t>9 100 mm </a:t>
                      </a:r>
                      <a:endParaRPr lang="en-US" sz="1800" noProof="0" dirty="0">
                        <a:solidFill>
                          <a:srgbClr val="002060"/>
                        </a:solidFill>
                      </a:endParaRPr>
                    </a:p>
                  </a:txBody>
                  <a:tcPr marL="91445" marR="91445" marT="45734" marB="45734"/>
                </a:tc>
                <a:tc>
                  <a:txBody>
                    <a:bodyPr/>
                    <a:lstStyle/>
                    <a:p>
                      <a:pPr algn="ctr"/>
                      <a:r>
                        <a:rPr lang="fr-FR" sz="1800" dirty="0" smtClean="0"/>
                        <a:t>10 250 mm </a:t>
                      </a:r>
                      <a:endParaRPr lang="en-US" sz="1800" dirty="0">
                        <a:solidFill>
                          <a:srgbClr val="002060"/>
                        </a:solidFill>
                      </a:endParaRPr>
                    </a:p>
                  </a:txBody>
                  <a:tcPr marL="91445" marR="91445" marT="45734" marB="45734"/>
                </a:tc>
              </a:tr>
              <a:tr h="3709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dirty="0" smtClean="0"/>
                        <a:t>Weight : </a:t>
                      </a:r>
                      <a:endParaRPr lang="en-US" sz="1800" noProof="0" dirty="0" smtClean="0">
                        <a:solidFill>
                          <a:srgbClr val="002060"/>
                        </a:solidFill>
                      </a:endParaRPr>
                    </a:p>
                  </a:txBody>
                  <a:tcPr marL="91445" marR="91445" marT="45734" marB="45734"/>
                </a:tc>
                <a:tc>
                  <a:txBody>
                    <a:bodyPr/>
                    <a:lstStyle/>
                    <a:p>
                      <a:pPr algn="ctr"/>
                      <a:r>
                        <a:rPr lang="en-US" sz="1800" noProof="0" dirty="0" smtClean="0"/>
                        <a:t>600 Tons</a:t>
                      </a:r>
                      <a:endParaRPr lang="en-US" sz="1800" noProof="0" dirty="0">
                        <a:solidFill>
                          <a:srgbClr val="002060"/>
                        </a:solidFill>
                      </a:endParaRPr>
                    </a:p>
                  </a:txBody>
                  <a:tcPr marL="91445" marR="91445" marT="45734" marB="45734"/>
                </a:tc>
                <a:tc>
                  <a:txBody>
                    <a:bodyPr/>
                    <a:lstStyle/>
                    <a:p>
                      <a:pPr algn="ctr"/>
                      <a:r>
                        <a:rPr lang="fr-FR" sz="1800" dirty="0" smtClean="0"/>
                        <a:t>775 Tons</a:t>
                      </a:r>
                      <a:endParaRPr lang="en-US" sz="1800" dirty="0">
                        <a:solidFill>
                          <a:srgbClr val="002060"/>
                        </a:solidFill>
                      </a:endParaRPr>
                    </a:p>
                  </a:txBody>
                  <a:tcPr marL="91445" marR="91445" marT="45734" marB="45734"/>
                </a:tc>
              </a:tr>
            </a:tbl>
          </a:graphicData>
        </a:graphic>
      </p:graphicFrame>
      <p:pic>
        <p:nvPicPr>
          <p:cNvPr id="10" name="Image 9"/>
          <p:cNvPicPr>
            <a:picLocks noChangeAspect="1"/>
          </p:cNvPicPr>
          <p:nvPr/>
        </p:nvPicPr>
        <p:blipFill rotWithShape="1">
          <a:blip r:embed="rId3" cstate="print"/>
          <a:srcRect l="19008" r="17568"/>
          <a:stretch/>
        </p:blipFill>
        <p:spPr>
          <a:xfrm>
            <a:off x="15077" y="1701795"/>
            <a:ext cx="9053807" cy="1771858"/>
          </a:xfrm>
          <a:prstGeom prst="rect">
            <a:avLst/>
          </a:prstGeom>
        </p:spPr>
      </p:pic>
      <p:sp>
        <p:nvSpPr>
          <p:cNvPr id="11" name="Légende encadrée 2 10"/>
          <p:cNvSpPr/>
          <p:nvPr/>
        </p:nvSpPr>
        <p:spPr>
          <a:xfrm>
            <a:off x="159093" y="3859751"/>
            <a:ext cx="1964635" cy="322983"/>
          </a:xfrm>
          <a:prstGeom prst="borderCallout2">
            <a:avLst>
              <a:gd name="adj1" fmla="val 47180"/>
              <a:gd name="adj2" fmla="val 104483"/>
              <a:gd name="adj3" fmla="val 47180"/>
              <a:gd name="adj4" fmla="val 112585"/>
              <a:gd name="adj5" fmla="val -278133"/>
              <a:gd name="adj6" fmla="val 141299"/>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rmAutofit fontScale="92500" lnSpcReduction="20000"/>
          </a:bodyPr>
          <a:lstStyle/>
          <a:p>
            <a:pPr algn="ctr"/>
            <a:r>
              <a:rPr lang="fr-FR" sz="2000" b="1" dirty="0" err="1" smtClean="0">
                <a:solidFill>
                  <a:schemeClr val="tx1"/>
                </a:solidFill>
              </a:rPr>
              <a:t>Concrete</a:t>
            </a:r>
            <a:r>
              <a:rPr lang="fr-FR" sz="2000" b="1" dirty="0" smtClean="0">
                <a:solidFill>
                  <a:schemeClr val="tx1"/>
                </a:solidFill>
              </a:rPr>
              <a:t> blocks</a:t>
            </a:r>
          </a:p>
        </p:txBody>
      </p:sp>
      <p:sp>
        <p:nvSpPr>
          <p:cNvPr id="12" name="Légende encadrée 2 11"/>
          <p:cNvSpPr/>
          <p:nvPr/>
        </p:nvSpPr>
        <p:spPr>
          <a:xfrm>
            <a:off x="159093" y="1053723"/>
            <a:ext cx="2567702" cy="432048"/>
          </a:xfrm>
          <a:prstGeom prst="borderCallout2">
            <a:avLst>
              <a:gd name="adj1" fmla="val 47180"/>
              <a:gd name="adj2" fmla="val 104483"/>
              <a:gd name="adj3" fmla="val 47180"/>
              <a:gd name="adj4" fmla="val 124579"/>
              <a:gd name="adj5" fmla="val 141225"/>
              <a:gd name="adj6" fmla="val 125039"/>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ormAutofit/>
          </a:bodyPr>
          <a:lstStyle/>
          <a:p>
            <a:pPr algn="ctr"/>
            <a:r>
              <a:rPr lang="fr-FR" sz="1900" b="1" dirty="0" err="1" smtClean="0">
                <a:solidFill>
                  <a:schemeClr val="tx1"/>
                </a:solidFill>
              </a:rPr>
              <a:t>Metallic</a:t>
            </a:r>
            <a:r>
              <a:rPr lang="fr-FR" sz="1900" b="1" dirty="0" smtClean="0">
                <a:solidFill>
                  <a:schemeClr val="tx1"/>
                </a:solidFill>
              </a:rPr>
              <a:t> frames</a:t>
            </a:r>
          </a:p>
        </p:txBody>
      </p:sp>
      <p:sp>
        <p:nvSpPr>
          <p:cNvPr id="14" name="Légende encadrée 2 13"/>
          <p:cNvSpPr/>
          <p:nvPr/>
        </p:nvSpPr>
        <p:spPr>
          <a:xfrm>
            <a:off x="6597890" y="3844560"/>
            <a:ext cx="2339752" cy="322982"/>
          </a:xfrm>
          <a:prstGeom prst="borderCallout2">
            <a:avLst>
              <a:gd name="adj1" fmla="val 54430"/>
              <a:gd name="adj2" fmla="val -2899"/>
              <a:gd name="adj3" fmla="val 54287"/>
              <a:gd name="adj4" fmla="val -57732"/>
              <a:gd name="adj5" fmla="val -255884"/>
              <a:gd name="adj6" fmla="val -9622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900" b="1" dirty="0" err="1" smtClean="0">
                <a:solidFill>
                  <a:schemeClr val="tx1"/>
                </a:solidFill>
              </a:rPr>
              <a:t>Tarpaulins</a:t>
            </a:r>
            <a:endParaRPr lang="fr-FR" sz="1900" b="1" dirty="0" smtClean="0">
              <a:solidFill>
                <a:schemeClr val="tx1"/>
              </a:solidFill>
            </a:endParaRPr>
          </a:p>
        </p:txBody>
      </p:sp>
      <p:sp>
        <p:nvSpPr>
          <p:cNvPr id="15" name="Légende encadrée 2 14"/>
          <p:cNvSpPr/>
          <p:nvPr/>
        </p:nvSpPr>
        <p:spPr>
          <a:xfrm>
            <a:off x="6729132" y="828698"/>
            <a:ext cx="2339752" cy="873097"/>
          </a:xfrm>
          <a:prstGeom prst="borderCallout2">
            <a:avLst>
              <a:gd name="adj1" fmla="val 54430"/>
              <a:gd name="adj2" fmla="val -2899"/>
              <a:gd name="adj3" fmla="val 54287"/>
              <a:gd name="adj4" fmla="val -57732"/>
              <a:gd name="adj5" fmla="val 218034"/>
              <a:gd name="adj6" fmla="val -78315"/>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800" b="1" dirty="0" err="1" smtClean="0">
                <a:solidFill>
                  <a:schemeClr val="tx1"/>
                </a:solidFill>
              </a:rPr>
              <a:t>Acceleration</a:t>
            </a:r>
            <a:r>
              <a:rPr lang="fr-FR" sz="1800" b="1" dirty="0" smtClean="0">
                <a:solidFill>
                  <a:schemeClr val="tx1"/>
                </a:solidFill>
              </a:rPr>
              <a:t> monitoring system (</a:t>
            </a:r>
            <a:r>
              <a:rPr lang="fr-FR" sz="1800" b="1" dirty="0" err="1" smtClean="0">
                <a:solidFill>
                  <a:schemeClr val="tx1"/>
                </a:solidFill>
              </a:rPr>
              <a:t>courtesy</a:t>
            </a:r>
            <a:r>
              <a:rPr lang="fr-FR" sz="1800" b="1" dirty="0" smtClean="0">
                <a:solidFill>
                  <a:schemeClr val="tx1"/>
                </a:solidFill>
              </a:rPr>
              <a:t> of CN-DA)</a:t>
            </a:r>
          </a:p>
        </p:txBody>
      </p:sp>
      <p:grpSp>
        <p:nvGrpSpPr>
          <p:cNvPr id="2" name="Group 1"/>
          <p:cNvGrpSpPr/>
          <p:nvPr/>
        </p:nvGrpSpPr>
        <p:grpSpPr>
          <a:xfrm>
            <a:off x="141039" y="4378964"/>
            <a:ext cx="2036643" cy="1853742"/>
            <a:chOff x="87085" y="4491088"/>
            <a:chExt cx="2036643" cy="1853742"/>
          </a:xfrm>
        </p:grpSpPr>
        <p:sp>
          <p:nvSpPr>
            <p:cNvPr id="18" name="ZoneTexte 17"/>
            <p:cNvSpPr txBox="1"/>
            <p:nvPr/>
          </p:nvSpPr>
          <p:spPr>
            <a:xfrm>
              <a:off x="147857" y="4521008"/>
              <a:ext cx="1748611" cy="64633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1200" b="1" dirty="0" smtClean="0">
                  <a:solidFill>
                    <a:srgbClr val="FF0000"/>
                  </a:solidFill>
                  <a:latin typeface="Arial" pitchFamily="34" charset="0"/>
                  <a:cs typeface="Arial" pitchFamily="34" charset="0"/>
                </a:rPr>
                <a:t>Equivalent in </a:t>
              </a:r>
              <a:r>
                <a:rPr lang="fr-FR" sz="1200" b="1" dirty="0" err="1" smtClean="0">
                  <a:solidFill>
                    <a:srgbClr val="FF0000"/>
                  </a:solidFill>
                  <a:latin typeface="Arial" pitchFamily="34" charset="0"/>
                  <a:cs typeface="Arial" pitchFamily="34" charset="0"/>
                </a:rPr>
                <a:t>weight</a:t>
              </a:r>
              <a:r>
                <a:rPr lang="fr-FR" sz="1200" b="1" dirty="0" smtClean="0">
                  <a:solidFill>
                    <a:srgbClr val="FF0000"/>
                  </a:solidFill>
                  <a:latin typeface="Arial" pitchFamily="34" charset="0"/>
                  <a:cs typeface="Arial" pitchFamily="34" charset="0"/>
                </a:rPr>
                <a:t> to almost five  747-jets.</a:t>
              </a:r>
              <a:endParaRPr lang="fr-FR" sz="1200" b="1" dirty="0">
                <a:solidFill>
                  <a:srgbClr val="FF0000"/>
                </a:solidFill>
                <a:latin typeface="Arial" pitchFamily="34" charset="0"/>
                <a:cs typeface="Arial" pitchFamily="34" charset="0"/>
              </a:endParaRPr>
            </a:p>
          </p:txBody>
        </p:sp>
        <p:pic>
          <p:nvPicPr>
            <p:cNvPr id="29698" name="Picture 2" descr="http://hydracreations.com/wp-content/uploads/wpsc/product_images/jumbojet.jpg"/>
            <p:cNvPicPr>
              <a:picLocks noChangeAspect="1" noChangeArrowheads="1"/>
            </p:cNvPicPr>
            <p:nvPr/>
          </p:nvPicPr>
          <p:blipFill>
            <a:blip r:embed="rId4" cstate="print"/>
            <a:srcRect t="27434" b="25316"/>
            <a:stretch>
              <a:fillRect/>
            </a:stretch>
          </p:blipFill>
          <p:spPr bwMode="auto">
            <a:xfrm>
              <a:off x="1143620" y="5949279"/>
              <a:ext cx="764084" cy="361025"/>
            </a:xfrm>
            <a:prstGeom prst="rect">
              <a:avLst/>
            </a:prstGeom>
            <a:noFill/>
          </p:spPr>
        </p:pic>
        <p:pic>
          <p:nvPicPr>
            <p:cNvPr id="19" name="Picture 2" descr="http://hydracreations.com/wp-content/uploads/wpsc/product_images/jumbojet.jpg"/>
            <p:cNvPicPr>
              <a:picLocks noChangeAspect="1" noChangeArrowheads="1"/>
            </p:cNvPicPr>
            <p:nvPr/>
          </p:nvPicPr>
          <p:blipFill>
            <a:blip r:embed="rId4" cstate="print"/>
            <a:srcRect t="27434" b="25316"/>
            <a:stretch>
              <a:fillRect/>
            </a:stretch>
          </p:blipFill>
          <p:spPr bwMode="auto">
            <a:xfrm>
              <a:off x="597942" y="5588254"/>
              <a:ext cx="764084" cy="361025"/>
            </a:xfrm>
            <a:prstGeom prst="rect">
              <a:avLst/>
            </a:prstGeom>
            <a:noFill/>
          </p:spPr>
        </p:pic>
        <p:pic>
          <p:nvPicPr>
            <p:cNvPr id="20" name="Picture 2" descr="http://hydracreations.com/wp-content/uploads/wpsc/product_images/jumbojet.jpg"/>
            <p:cNvPicPr>
              <a:picLocks noChangeAspect="1" noChangeArrowheads="1"/>
            </p:cNvPicPr>
            <p:nvPr/>
          </p:nvPicPr>
          <p:blipFill>
            <a:blip r:embed="rId4" cstate="print"/>
            <a:srcRect t="27434" b="25316"/>
            <a:stretch>
              <a:fillRect/>
            </a:stretch>
          </p:blipFill>
          <p:spPr bwMode="auto">
            <a:xfrm>
              <a:off x="138658" y="5983805"/>
              <a:ext cx="764084" cy="361025"/>
            </a:xfrm>
            <a:prstGeom prst="rect">
              <a:avLst/>
            </a:prstGeom>
            <a:noFill/>
          </p:spPr>
        </p:pic>
        <p:pic>
          <p:nvPicPr>
            <p:cNvPr id="21" name="Picture 2" descr="http://hydracreations.com/wp-content/uploads/wpsc/product_images/jumbojet.jpg"/>
            <p:cNvPicPr>
              <a:picLocks noChangeAspect="1" noChangeArrowheads="1"/>
            </p:cNvPicPr>
            <p:nvPr/>
          </p:nvPicPr>
          <p:blipFill>
            <a:blip r:embed="rId4" cstate="print"/>
            <a:srcRect t="27434" b="25316"/>
            <a:stretch>
              <a:fillRect/>
            </a:stretch>
          </p:blipFill>
          <p:spPr bwMode="auto">
            <a:xfrm>
              <a:off x="1132384" y="5227229"/>
              <a:ext cx="764084" cy="361025"/>
            </a:xfrm>
            <a:prstGeom prst="rect">
              <a:avLst/>
            </a:prstGeom>
            <a:noFill/>
          </p:spPr>
        </p:pic>
        <p:pic>
          <p:nvPicPr>
            <p:cNvPr id="22" name="Picture 2" descr="http://hydracreations.com/wp-content/uploads/wpsc/product_images/jumbojet.jpg"/>
            <p:cNvPicPr>
              <a:picLocks noChangeAspect="1" noChangeArrowheads="1"/>
            </p:cNvPicPr>
            <p:nvPr/>
          </p:nvPicPr>
          <p:blipFill>
            <a:blip r:embed="rId4" cstate="print"/>
            <a:srcRect t="27434" b="25316"/>
            <a:stretch>
              <a:fillRect/>
            </a:stretch>
          </p:blipFill>
          <p:spPr bwMode="auto">
            <a:xfrm>
              <a:off x="138658" y="5227229"/>
              <a:ext cx="764084" cy="361025"/>
            </a:xfrm>
            <a:prstGeom prst="rect">
              <a:avLst/>
            </a:prstGeom>
            <a:noFill/>
          </p:spPr>
        </p:pic>
        <p:sp>
          <p:nvSpPr>
            <p:cNvPr id="23" name="Rectangle 22"/>
            <p:cNvSpPr/>
            <p:nvPr/>
          </p:nvSpPr>
          <p:spPr>
            <a:xfrm>
              <a:off x="87085" y="4491088"/>
              <a:ext cx="2036643" cy="181921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 name="Titre 1"/>
          <p:cNvSpPr>
            <a:spLocks noGrp="1"/>
          </p:cNvSpPr>
          <p:nvPr>
            <p:ph type="title"/>
          </p:nvPr>
        </p:nvSpPr>
        <p:spPr>
          <a:xfrm>
            <a:off x="2066586" y="395663"/>
            <a:ext cx="4950786" cy="585065"/>
          </a:xfrm>
        </p:spPr>
        <p:txBody>
          <a:bodyPr/>
          <a:lstStyle/>
          <a:p>
            <a:r>
              <a:rPr lang="en-US" sz="2800" b="1" dirty="0" smtClean="0">
                <a:effectLst/>
                <a:latin typeface="Arial" pitchFamily="34" charset="0"/>
                <a:cs typeface="Arial" pitchFamily="34" charset="0"/>
              </a:rPr>
              <a:t>Schematic of the Mock-Up</a:t>
            </a:r>
            <a:endParaRPr lang="fr-FR" sz="2800" b="1" dirty="0">
              <a:effectLst/>
              <a:latin typeface="Arial" pitchFamily="34" charset="0"/>
              <a:cs typeface="Arial" pitchFamily="34" charset="0"/>
            </a:endParaRPr>
          </a:p>
        </p:txBody>
      </p:sp>
    </p:spTree>
    <p:extLst>
      <p:ext uri="{BB962C8B-B14F-4D97-AF65-F5344CB8AC3E}">
        <p14:creationId xmlns:p14="http://schemas.microsoft.com/office/powerpoint/2010/main" val="196485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8194" name="Picture 2" descr="http://www.iter.org/doc/all/content/com/gallery/Newsline/281%20Convoy/Trailer_Step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770" y="607809"/>
            <a:ext cx="8543925" cy="558165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bwMode="auto">
          <a:xfrm>
            <a:off x="297770" y="607809"/>
            <a:ext cx="2592288" cy="2594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287338" indent="-287338" algn="l" defTabSz="795338" rtl="0" fontAlgn="base">
              <a:spcBef>
                <a:spcPct val="20000"/>
              </a:spcBef>
              <a:spcAft>
                <a:spcPct val="0"/>
              </a:spcAft>
              <a:buChar char="•"/>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a:lstStyle>
          <a:p>
            <a:pPr eaLnBrk="1" hangingPunct="1"/>
            <a:r>
              <a:rPr lang="en-GB" sz="1600" kern="0" dirty="0" smtClean="0"/>
              <a:t>2 power generators developing 730 </a:t>
            </a:r>
            <a:r>
              <a:rPr lang="en-GB" sz="1600" kern="0" dirty="0" err="1" smtClean="0"/>
              <a:t>hp</a:t>
            </a:r>
            <a:endParaRPr lang="en-GB" sz="1600" kern="0" dirty="0" smtClean="0"/>
          </a:p>
          <a:p>
            <a:pPr eaLnBrk="1" hangingPunct="1"/>
            <a:r>
              <a:rPr lang="en-GB" sz="1600" kern="0" dirty="0" smtClean="0"/>
              <a:t>22 axle lines</a:t>
            </a:r>
          </a:p>
          <a:p>
            <a:pPr eaLnBrk="1" hangingPunct="1"/>
            <a:r>
              <a:rPr lang="en-GB" sz="1600" kern="0" dirty="0" smtClean="0"/>
              <a:t>352 tyres</a:t>
            </a:r>
          </a:p>
          <a:p>
            <a:pPr eaLnBrk="1" hangingPunct="1"/>
            <a:r>
              <a:rPr lang="en-GB" sz="1600" kern="0" dirty="0" smtClean="0"/>
              <a:t>3.6 tonnes/m</a:t>
            </a:r>
            <a:r>
              <a:rPr lang="en-GB" sz="1600" kern="0" baseline="30000" dirty="0" smtClean="0"/>
              <a:t>2</a:t>
            </a:r>
            <a:r>
              <a:rPr lang="en-GB" sz="1600" kern="0" dirty="0" smtClean="0"/>
              <a:t> ground pressure</a:t>
            </a:r>
          </a:p>
          <a:p>
            <a:pPr eaLnBrk="1" hangingPunct="1"/>
            <a:r>
              <a:rPr lang="en-GB" sz="1600" kern="0" dirty="0" smtClean="0"/>
              <a:t>Almost 47m long</a:t>
            </a:r>
          </a:p>
          <a:p>
            <a:pPr eaLnBrk="1" hangingPunct="1"/>
            <a:r>
              <a:rPr lang="en-GB" sz="1600" kern="0" dirty="0" smtClean="0"/>
              <a:t>9m wide</a:t>
            </a:r>
          </a:p>
          <a:p>
            <a:pPr eaLnBrk="1" hangingPunct="1"/>
            <a:r>
              <a:rPr lang="en-GB" sz="1600" kern="0" dirty="0" smtClean="0"/>
              <a:t>Two Control Cabins and remote control</a:t>
            </a:r>
            <a:endParaRPr lang="en-GB" sz="1600" kern="0" dirty="0"/>
          </a:p>
        </p:txBody>
      </p:sp>
    </p:spTree>
    <p:extLst>
      <p:ext uri="{BB962C8B-B14F-4D97-AF65-F5344CB8AC3E}">
        <p14:creationId xmlns:p14="http://schemas.microsoft.com/office/powerpoint/2010/main" val="124077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left)">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wipe(left)">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Preparations for Test Convoy</a:t>
            </a:r>
            <a:endParaRPr lang="en-GB" dirty="0"/>
          </a:p>
        </p:txBody>
      </p:sp>
      <p:sp>
        <p:nvSpPr>
          <p:cNvPr id="3" name="Content Placeholder 2"/>
          <p:cNvSpPr>
            <a:spLocks noGrp="1"/>
          </p:cNvSpPr>
          <p:nvPr>
            <p:ph idx="1"/>
          </p:nvPr>
        </p:nvSpPr>
        <p:spPr>
          <a:xfrm>
            <a:off x="398712" y="1628800"/>
            <a:ext cx="8349752" cy="4343400"/>
          </a:xfrm>
        </p:spPr>
        <p:txBody>
          <a:bodyPr/>
          <a:lstStyle/>
          <a:p>
            <a:r>
              <a:rPr lang="en-GB" dirty="0" smtClean="0"/>
              <a:t>DG views test convoy from French </a:t>
            </a:r>
            <a:r>
              <a:rPr lang="en-GB" dirty="0"/>
              <a:t>gendarmerie </a:t>
            </a:r>
            <a:r>
              <a:rPr lang="en-GB" dirty="0" smtClean="0"/>
              <a:t>helicopter</a:t>
            </a:r>
            <a:endParaRPr lang="en-GB"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279" b="17328"/>
          <a:stretch/>
        </p:blipFill>
        <p:spPr bwMode="auto">
          <a:xfrm>
            <a:off x="179512" y="2420888"/>
            <a:ext cx="8784976" cy="3376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3454" y="4377983"/>
            <a:ext cx="2804066" cy="1855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06837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552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012"/>
          <a:stretch/>
        </p:blipFill>
        <p:spPr bwMode="auto">
          <a:xfrm>
            <a:off x="221900" y="682580"/>
            <a:ext cx="8700202" cy="5421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52848" y="716494"/>
            <a:ext cx="8669254" cy="1200329"/>
          </a:xfrm>
          <a:prstGeom prst="rect">
            <a:avLst/>
          </a:prstGeom>
        </p:spPr>
        <p:txBody>
          <a:bodyPr wrap="square">
            <a:spAutoFit/>
          </a:bodyPr>
          <a:lstStyle/>
          <a:p>
            <a:r>
              <a:rPr lang="en-GB" dirty="0">
                <a:solidFill>
                  <a:schemeClr val="bg1"/>
                </a:solidFill>
                <a:latin typeface="+mn-lt"/>
              </a:rPr>
              <a:t>The ITER Itinerary test convoy successfully </a:t>
            </a:r>
            <a:r>
              <a:rPr lang="en-GB" dirty="0" smtClean="0">
                <a:solidFill>
                  <a:schemeClr val="bg1"/>
                </a:solidFill>
                <a:latin typeface="+mn-lt"/>
              </a:rPr>
              <a:t>completed </a:t>
            </a:r>
            <a:r>
              <a:rPr lang="en-GB" dirty="0">
                <a:solidFill>
                  <a:schemeClr val="bg1"/>
                </a:solidFill>
                <a:latin typeface="+mn-lt"/>
              </a:rPr>
              <a:t>the last leg of its four-night journey, arriving at the ITER site at 4:45 a.m. on Friday </a:t>
            </a:r>
            <a:r>
              <a:rPr lang="en-GB" dirty="0" smtClean="0">
                <a:solidFill>
                  <a:schemeClr val="bg1"/>
                </a:solidFill>
                <a:latin typeface="+mn-lt"/>
              </a:rPr>
              <a:t>20</a:t>
            </a:r>
            <a:r>
              <a:rPr lang="en-GB" baseline="30000" dirty="0" smtClean="0">
                <a:solidFill>
                  <a:schemeClr val="bg1"/>
                </a:solidFill>
                <a:latin typeface="+mn-lt"/>
              </a:rPr>
              <a:t>th</a:t>
            </a:r>
            <a:r>
              <a:rPr lang="en-GB" dirty="0" smtClean="0">
                <a:solidFill>
                  <a:schemeClr val="bg1"/>
                </a:solidFill>
                <a:latin typeface="+mn-lt"/>
              </a:rPr>
              <a:t> September</a:t>
            </a:r>
            <a:endParaRPr lang="en-GB" dirty="0">
              <a:solidFill>
                <a:schemeClr val="bg1"/>
              </a:solidFill>
              <a:latin typeface="+mn-lt"/>
            </a:endParaRPr>
          </a:p>
        </p:txBody>
      </p:sp>
    </p:spTree>
    <p:extLst>
      <p:ext uri="{BB962C8B-B14F-4D97-AF65-F5344CB8AC3E}">
        <p14:creationId xmlns:p14="http://schemas.microsoft.com/office/powerpoint/2010/main" val="38376231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Supporting Plasma Operations</a:t>
            </a:r>
            <a:endParaRPr lang="en-GB" noProof="0" dirty="0"/>
          </a:p>
        </p:txBody>
      </p:sp>
      <p:sp>
        <p:nvSpPr>
          <p:cNvPr id="3" name="Content Placeholder 2"/>
          <p:cNvSpPr>
            <a:spLocks noGrp="1"/>
          </p:cNvSpPr>
          <p:nvPr>
            <p:ph idx="1"/>
          </p:nvPr>
        </p:nvSpPr>
        <p:spPr>
          <a:xfrm>
            <a:off x="484600" y="1605120"/>
            <a:ext cx="8001000" cy="4343400"/>
          </a:xfrm>
        </p:spPr>
        <p:txBody>
          <a:bodyPr/>
          <a:lstStyle/>
          <a:p>
            <a:r>
              <a:rPr lang="en-GB" noProof="0" dirty="0" smtClean="0"/>
              <a:t>Requires physics modelling tools for:</a:t>
            </a:r>
          </a:p>
          <a:p>
            <a:pPr lvl="1"/>
            <a:r>
              <a:rPr lang="en-GB" noProof="0" dirty="0" smtClean="0"/>
              <a:t>Validation of pulses prior to operation</a:t>
            </a:r>
          </a:p>
          <a:p>
            <a:pPr lvl="1"/>
            <a:r>
              <a:rPr lang="en-GB" noProof="0" dirty="0" smtClean="0"/>
              <a:t>During shots for plasma control (forecasting) and live display</a:t>
            </a:r>
          </a:p>
          <a:p>
            <a:pPr lvl="1"/>
            <a:r>
              <a:rPr lang="en-GB" noProof="0" dirty="0" smtClean="0"/>
              <a:t>Post-pulse for comprehensive reconstruction using full set of diagnostic measurements</a:t>
            </a:r>
          </a:p>
          <a:p>
            <a:r>
              <a:rPr lang="en-GB" noProof="0" dirty="0" smtClean="0"/>
              <a:t>Tools must be computationally efficient, robust, well-documented and interface with other systems</a:t>
            </a:r>
          </a:p>
          <a:p>
            <a:pPr lvl="1"/>
            <a:r>
              <a:rPr lang="en-GB" dirty="0" smtClean="0"/>
              <a:t>Must be validated and have associated regressions tests</a:t>
            </a:r>
            <a:endParaRPr lang="en-GB" noProof="0" dirty="0" smtClean="0"/>
          </a:p>
          <a:p>
            <a:r>
              <a:rPr lang="en-GB" noProof="0" dirty="0" smtClean="0"/>
              <a:t>Managed by IO and accessible to ITER Members</a:t>
            </a:r>
          </a:p>
          <a:p>
            <a:r>
              <a:rPr lang="en-GB" noProof="0" dirty="0" smtClean="0"/>
              <a:t>Describe macroscopic behaviour that improves as ITER explores new physics domain of burning plasmas</a:t>
            </a:r>
            <a:endParaRPr lang="en-GB" noProof="0" dirty="0"/>
          </a:p>
        </p:txBody>
      </p:sp>
      <p:sp>
        <p:nvSpPr>
          <p:cNvPr id="4" name="Right Brace 3"/>
          <p:cNvSpPr/>
          <p:nvPr/>
        </p:nvSpPr>
        <p:spPr bwMode="auto">
          <a:xfrm>
            <a:off x="8316416" y="1621466"/>
            <a:ext cx="360040" cy="4263140"/>
          </a:xfrm>
          <a:prstGeom prst="rightBrace">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entury Gothic" pitchFamily="34" charset="0"/>
            </a:endParaRPr>
          </a:p>
        </p:txBody>
      </p:sp>
      <p:sp>
        <p:nvSpPr>
          <p:cNvPr id="6" name="TextBox 5"/>
          <p:cNvSpPr txBox="1"/>
          <p:nvPr/>
        </p:nvSpPr>
        <p:spPr>
          <a:xfrm rot="16200000">
            <a:off x="6027328" y="3166491"/>
            <a:ext cx="5756176" cy="430887"/>
          </a:xfrm>
          <a:prstGeom prst="rect">
            <a:avLst/>
          </a:prstGeom>
          <a:noFill/>
        </p:spPr>
        <p:txBody>
          <a:bodyPr wrap="square" rtlCol="0">
            <a:spAutoFit/>
          </a:bodyPr>
          <a:lstStyle/>
          <a:p>
            <a:r>
              <a:rPr lang="en-US" sz="2200" dirty="0" smtClean="0">
                <a:latin typeface="+mj-lt"/>
              </a:rPr>
              <a:t>Integrated </a:t>
            </a:r>
            <a:r>
              <a:rPr lang="en-US" sz="2200" dirty="0" err="1" smtClean="0">
                <a:latin typeface="+mj-lt"/>
              </a:rPr>
              <a:t>Modelling</a:t>
            </a:r>
            <a:r>
              <a:rPr lang="en-US" sz="2200" dirty="0" smtClean="0">
                <a:latin typeface="+mj-lt"/>
              </a:rPr>
              <a:t> &amp; Analysis Suite (IMAS)</a:t>
            </a:r>
            <a:endParaRPr lang="en-GB" sz="2200" dirty="0">
              <a:latin typeface="+mj-lt"/>
            </a:endParaRPr>
          </a:p>
        </p:txBody>
      </p:sp>
    </p:spTree>
    <p:extLst>
      <p:ext uri="{BB962C8B-B14F-4D97-AF65-F5344CB8AC3E}">
        <p14:creationId xmlns:p14="http://schemas.microsoft.com/office/powerpoint/2010/main" val="341271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inches\AppData\Local\Microsoft\Windows\Temporary Internet Files\Content.IE5\MF6KS314\MC900048283[1].wmf"/>
          <p:cNvPicPr>
            <a:picLocks noChangeAspect="1" noChangeArrowheads="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6523519" y="5080913"/>
            <a:ext cx="780898" cy="9656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5813" y="609600"/>
            <a:ext cx="8935550" cy="914400"/>
          </a:xfrm>
        </p:spPr>
        <p:txBody>
          <a:bodyPr/>
          <a:lstStyle/>
          <a:p>
            <a:r>
              <a:rPr lang="en-GB" dirty="0"/>
              <a:t>Integrated Modelling &amp; Analysis Suite (IMAS)</a:t>
            </a:r>
          </a:p>
        </p:txBody>
      </p:sp>
      <p:sp>
        <p:nvSpPr>
          <p:cNvPr id="3" name="Content Placeholder 2"/>
          <p:cNvSpPr>
            <a:spLocks noGrp="1"/>
          </p:cNvSpPr>
          <p:nvPr>
            <p:ph idx="1"/>
          </p:nvPr>
        </p:nvSpPr>
        <p:spPr>
          <a:xfrm>
            <a:off x="601080" y="1604024"/>
            <a:ext cx="8001000" cy="4343400"/>
          </a:xfrm>
        </p:spPr>
        <p:txBody>
          <a:bodyPr/>
          <a:lstStyle/>
          <a:p>
            <a:r>
              <a:rPr lang="en-GB" dirty="0" smtClean="0"/>
              <a:t>ITER Physics Data Model</a:t>
            </a:r>
          </a:p>
          <a:p>
            <a:pPr lvl="1"/>
            <a:r>
              <a:rPr lang="en-GB" dirty="0" smtClean="0"/>
              <a:t>Used </a:t>
            </a:r>
            <a:r>
              <a:rPr lang="en-GB" dirty="0"/>
              <a:t>for both experimental (all devices) and simulation </a:t>
            </a:r>
            <a:r>
              <a:rPr lang="en-GB" dirty="0" smtClean="0"/>
              <a:t>data</a:t>
            </a:r>
            <a:endParaRPr lang="en-GB" dirty="0"/>
          </a:p>
          <a:p>
            <a:r>
              <a:rPr lang="en-GB" dirty="0"/>
              <a:t>Physics Codes</a:t>
            </a:r>
          </a:p>
          <a:p>
            <a:pPr lvl="1"/>
            <a:r>
              <a:rPr lang="en-GB" dirty="0"/>
              <a:t>To support Plasma Operations and Plasma </a:t>
            </a:r>
            <a:r>
              <a:rPr lang="en-GB" dirty="0" smtClean="0"/>
              <a:t>Research</a:t>
            </a:r>
          </a:p>
          <a:p>
            <a:pPr lvl="1"/>
            <a:r>
              <a:rPr lang="en-GB" dirty="0" smtClean="0"/>
              <a:t>Contributed and validated by ITER Members</a:t>
            </a:r>
            <a:endParaRPr lang="en-GB" dirty="0"/>
          </a:p>
          <a:p>
            <a:r>
              <a:rPr lang="en-GB" dirty="0"/>
              <a:t>Workflow Engine</a:t>
            </a:r>
          </a:p>
          <a:p>
            <a:pPr lvl="1"/>
            <a:r>
              <a:rPr lang="en-GB" dirty="0" smtClean="0"/>
              <a:t>To orchestrate execution of integrated modelling workflows</a:t>
            </a:r>
            <a:endParaRPr lang="en-GB" dirty="0"/>
          </a:p>
          <a:p>
            <a:endParaRPr lang="en-GB" dirty="0"/>
          </a:p>
        </p:txBody>
      </p:sp>
      <p:sp>
        <p:nvSpPr>
          <p:cNvPr id="5" name="Rectangle 4"/>
          <p:cNvSpPr/>
          <p:nvPr/>
        </p:nvSpPr>
        <p:spPr bwMode="auto">
          <a:xfrm>
            <a:off x="916071" y="4577794"/>
            <a:ext cx="4047864" cy="1574166"/>
          </a:xfrm>
          <a:prstGeom prst="rect">
            <a:avLst/>
          </a:prstGeom>
          <a:solidFill>
            <a:srgbClr val="92D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rPr>
              <a:t>Framework</a:t>
            </a:r>
            <a:endParaRPr kumimoji="0" lang="en-GB" sz="2000" b="0" i="0" u="none" strike="noStrike" cap="none" normalizeH="0" baseline="0" dirty="0" smtClean="0">
              <a:ln>
                <a:noFill/>
              </a:ln>
              <a:solidFill>
                <a:schemeClr val="tx1"/>
              </a:solidFill>
              <a:effectLst/>
              <a:latin typeface="+mj-lt"/>
            </a:endParaRPr>
          </a:p>
        </p:txBody>
      </p:sp>
      <p:sp>
        <p:nvSpPr>
          <p:cNvPr id="6" name="Left-Right Arrow 5"/>
          <p:cNvSpPr/>
          <p:nvPr/>
        </p:nvSpPr>
        <p:spPr bwMode="auto">
          <a:xfrm>
            <a:off x="1345390" y="5173447"/>
            <a:ext cx="1901269" cy="780538"/>
          </a:xfrm>
          <a:prstGeom prst="leftRightArrow">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rPr>
              <a:t>Data Model</a:t>
            </a:r>
            <a:endParaRPr kumimoji="0" lang="en-GB" sz="2000" b="0" i="0" u="none" strike="noStrike" cap="none" normalizeH="0" baseline="0" dirty="0" smtClean="0">
              <a:ln>
                <a:noFill/>
              </a:ln>
              <a:solidFill>
                <a:schemeClr val="tx1"/>
              </a:solidFill>
              <a:effectLst/>
              <a:latin typeface="+mj-lt"/>
            </a:endParaRPr>
          </a:p>
        </p:txBody>
      </p:sp>
      <p:sp>
        <p:nvSpPr>
          <p:cNvPr id="7" name="Flowchart: Multidocument 6"/>
          <p:cNvSpPr/>
          <p:nvPr/>
        </p:nvSpPr>
        <p:spPr bwMode="auto">
          <a:xfrm>
            <a:off x="3534957" y="4703497"/>
            <a:ext cx="1244984" cy="1382736"/>
          </a:xfrm>
          <a:prstGeom prst="flowChartMultidocument">
            <a:avLst/>
          </a:prstGeom>
          <a:solidFill>
            <a:srgbClr val="FF99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rPr>
              <a:t>Physics</a:t>
            </a:r>
            <a:r>
              <a:rPr kumimoji="0" lang="en-US" sz="2000" b="0" i="0" u="none" strike="noStrike" cap="none" normalizeH="0" dirty="0" smtClean="0">
                <a:ln>
                  <a:noFill/>
                </a:ln>
                <a:solidFill>
                  <a:schemeClr val="tx1"/>
                </a:solidFill>
                <a:effectLst/>
                <a:latin typeface="+mj-lt"/>
              </a:rPr>
              <a:t> codes</a:t>
            </a:r>
            <a:endParaRPr kumimoji="0" lang="en-GB" sz="2000" b="0" i="0" u="none" strike="noStrike" cap="none" normalizeH="0" baseline="0" dirty="0" smtClean="0">
              <a:ln>
                <a:noFill/>
              </a:ln>
              <a:solidFill>
                <a:schemeClr val="tx1"/>
              </a:solidFill>
              <a:effectLst/>
              <a:latin typeface="+mj-lt"/>
            </a:endParaRPr>
          </a:p>
        </p:txBody>
      </p:sp>
      <p:sp>
        <p:nvSpPr>
          <p:cNvPr id="8" name="Left-Right Arrow 7"/>
          <p:cNvSpPr/>
          <p:nvPr/>
        </p:nvSpPr>
        <p:spPr bwMode="auto">
          <a:xfrm>
            <a:off x="4839790" y="5195223"/>
            <a:ext cx="1901269" cy="780538"/>
          </a:xfrm>
          <a:prstGeom prst="leftRightArrow">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rPr>
              <a:t>Data Model</a:t>
            </a:r>
            <a:endParaRPr kumimoji="0" lang="en-GB" sz="2000" b="0" i="0" u="none" strike="noStrike" cap="none" normalizeH="0" baseline="0" dirty="0" smtClean="0">
              <a:ln>
                <a:noFill/>
              </a:ln>
              <a:solidFill>
                <a:schemeClr val="tx1"/>
              </a:solidFill>
              <a:effectLst/>
              <a:latin typeface="+mj-lt"/>
            </a:endParaRPr>
          </a:p>
        </p:txBody>
      </p:sp>
      <p:sp>
        <p:nvSpPr>
          <p:cNvPr id="9" name="TextBox 8"/>
          <p:cNvSpPr txBox="1"/>
          <p:nvPr/>
        </p:nvSpPr>
        <p:spPr>
          <a:xfrm>
            <a:off x="4961798" y="4862126"/>
            <a:ext cx="1638590" cy="400110"/>
          </a:xfrm>
          <a:prstGeom prst="rect">
            <a:avLst/>
          </a:prstGeom>
          <a:noFill/>
        </p:spPr>
        <p:txBody>
          <a:bodyPr wrap="none" rtlCol="0">
            <a:spAutoFit/>
          </a:bodyPr>
          <a:lstStyle/>
          <a:p>
            <a:r>
              <a:rPr lang="en-GB" sz="2000" dirty="0" smtClean="0">
                <a:latin typeface="+mn-lt"/>
              </a:rPr>
              <a:t>Access layer</a:t>
            </a:r>
            <a:endParaRPr lang="en-GB" sz="2000" dirty="0">
              <a:latin typeface="+mn-lt"/>
            </a:endParaRPr>
          </a:p>
        </p:txBody>
      </p:sp>
      <p:sp>
        <p:nvSpPr>
          <p:cNvPr id="11" name="TextBox 10"/>
          <p:cNvSpPr txBox="1"/>
          <p:nvPr/>
        </p:nvSpPr>
        <p:spPr>
          <a:xfrm>
            <a:off x="7304417" y="5208000"/>
            <a:ext cx="1213189" cy="711431"/>
          </a:xfrm>
          <a:prstGeom prst="rect">
            <a:avLst/>
          </a:prstGeom>
          <a:noFill/>
        </p:spPr>
        <p:txBody>
          <a:bodyPr wrap="square" rtlCol="0">
            <a:spAutoFit/>
          </a:bodyPr>
          <a:lstStyle/>
          <a:p>
            <a:r>
              <a:rPr lang="en-GB" sz="2000" dirty="0" smtClean="0">
                <a:latin typeface="+mn-lt"/>
              </a:rPr>
              <a:t>Data Storage</a:t>
            </a:r>
            <a:endParaRPr lang="en-GB" sz="2000" dirty="0">
              <a:latin typeface="+mn-lt"/>
            </a:endParaRPr>
          </a:p>
        </p:txBody>
      </p:sp>
    </p:spTree>
    <p:extLst>
      <p:ext uri="{BB962C8B-B14F-4D97-AF65-F5344CB8AC3E}">
        <p14:creationId xmlns:p14="http://schemas.microsoft.com/office/powerpoint/2010/main" val="2038999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6" y="609600"/>
            <a:ext cx="9140824" cy="914400"/>
          </a:xfrm>
        </p:spPr>
        <p:txBody>
          <a:bodyPr/>
          <a:lstStyle/>
          <a:p>
            <a:r>
              <a:rPr lang="en-GB" dirty="0" smtClean="0"/>
              <a:t>ITER Physics Data Model</a:t>
            </a:r>
            <a:endParaRPr lang="en-GB" dirty="0"/>
          </a:p>
        </p:txBody>
      </p:sp>
      <p:sp>
        <p:nvSpPr>
          <p:cNvPr id="3" name="Content Placeholder 2"/>
          <p:cNvSpPr>
            <a:spLocks noGrp="1"/>
          </p:cNvSpPr>
          <p:nvPr>
            <p:ph idx="1"/>
          </p:nvPr>
        </p:nvSpPr>
        <p:spPr>
          <a:xfrm>
            <a:off x="317242" y="1752600"/>
            <a:ext cx="8584162" cy="4343400"/>
          </a:xfrm>
        </p:spPr>
        <p:txBody>
          <a:bodyPr/>
          <a:lstStyle/>
          <a:p>
            <a:r>
              <a:rPr lang="en-GB" dirty="0" smtClean="0"/>
              <a:t>Used </a:t>
            </a:r>
            <a:r>
              <a:rPr lang="en-GB" dirty="0"/>
              <a:t>between physics codes and from/to storage</a:t>
            </a:r>
          </a:p>
          <a:p>
            <a:r>
              <a:rPr lang="en-GB" dirty="0" smtClean="0"/>
              <a:t>Data Dictionary defines structuring and naming of data</a:t>
            </a:r>
          </a:p>
          <a:p>
            <a:pPr lvl="1"/>
            <a:r>
              <a:rPr lang="en-GB" dirty="0" smtClean="0"/>
              <a:t>Rules &amp; Guidelines agreed following internal/external review (v2.0)</a:t>
            </a:r>
          </a:p>
          <a:p>
            <a:pPr lvl="1"/>
            <a:r>
              <a:rPr lang="en-GB" dirty="0" smtClean="0"/>
              <a:t>Uses a tree structure (allows re-use of names)</a:t>
            </a:r>
          </a:p>
          <a:p>
            <a:pPr lvl="1"/>
            <a:r>
              <a:rPr lang="en-GB" dirty="0" smtClean="0"/>
              <a:t>Automated definition of data structures for all supported languages</a:t>
            </a:r>
          </a:p>
          <a:p>
            <a:pPr lvl="2"/>
            <a:r>
              <a:rPr lang="en-GB" dirty="0" smtClean="0"/>
              <a:t>C/C++, Fortran, Java, Python, Matlab and IDL</a:t>
            </a:r>
          </a:p>
          <a:p>
            <a:r>
              <a:rPr lang="en-GB" dirty="0" smtClean="0"/>
              <a:t>Interface Data Structures (IDS = CPO in ITM-speak)</a:t>
            </a:r>
          </a:p>
          <a:p>
            <a:pPr lvl="1"/>
            <a:r>
              <a:rPr lang="en-GB" dirty="0" smtClean="0"/>
              <a:t>Standardised entities for use between physics components</a:t>
            </a:r>
          </a:p>
          <a:p>
            <a:pPr lvl="2"/>
            <a:r>
              <a:rPr lang="en-GB" dirty="0" smtClean="0"/>
              <a:t>E.g. Diagnostic, heating system, equilibrium, core plasma profiles</a:t>
            </a:r>
          </a:p>
          <a:p>
            <a:pPr lvl="1"/>
            <a:r>
              <a:rPr lang="en-GB" dirty="0" smtClean="0"/>
              <a:t>Contains traceability (provenance) and self-description information</a:t>
            </a:r>
          </a:p>
        </p:txBody>
      </p:sp>
    </p:spTree>
    <p:extLst>
      <p:ext uri="{BB962C8B-B14F-4D97-AF65-F5344CB8AC3E}">
        <p14:creationId xmlns:p14="http://schemas.microsoft.com/office/powerpoint/2010/main" val="10739824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Supporting</a:t>
            </a:r>
            <a:r>
              <a:rPr lang="en-GB" dirty="0" smtClean="0"/>
              <a:t> </a:t>
            </a:r>
            <a:r>
              <a:rPr lang="en-GB" noProof="0" dirty="0" smtClean="0"/>
              <a:t>Plasma Research</a:t>
            </a:r>
            <a:endParaRPr lang="en-GB" noProof="0" dirty="0"/>
          </a:p>
        </p:txBody>
      </p:sp>
      <p:sp>
        <p:nvSpPr>
          <p:cNvPr id="3" name="Content Placeholder 2"/>
          <p:cNvSpPr>
            <a:spLocks noGrp="1"/>
          </p:cNvSpPr>
          <p:nvPr>
            <p:ph idx="1"/>
          </p:nvPr>
        </p:nvSpPr>
        <p:spPr>
          <a:xfrm>
            <a:off x="573088" y="1533872"/>
            <a:ext cx="8001000" cy="4343400"/>
          </a:xfrm>
        </p:spPr>
        <p:txBody>
          <a:bodyPr/>
          <a:lstStyle/>
          <a:p>
            <a:r>
              <a:rPr lang="en-GB" noProof="0" dirty="0" smtClean="0"/>
              <a:t>Requires much more extensive set of modelling tools to be used both prior to operation and post-operation</a:t>
            </a:r>
          </a:p>
          <a:p>
            <a:pPr lvl="1"/>
            <a:r>
              <a:rPr lang="en-GB" noProof="0" dirty="0" smtClean="0"/>
              <a:t>Examination of microscopic behaviour</a:t>
            </a:r>
          </a:p>
          <a:p>
            <a:pPr lvl="1"/>
            <a:r>
              <a:rPr lang="en-GB" noProof="0" dirty="0" smtClean="0"/>
              <a:t>Investigation of more rigorous theoretical or computational behaviour</a:t>
            </a:r>
          </a:p>
          <a:p>
            <a:pPr lvl="1"/>
            <a:r>
              <a:rPr lang="en-GB" noProof="0" dirty="0" smtClean="0"/>
              <a:t>Exploration of new physics</a:t>
            </a:r>
          </a:p>
          <a:p>
            <a:r>
              <a:rPr lang="en-GB" noProof="0" dirty="0" smtClean="0"/>
              <a:t>Primary basis for model improvement and validation</a:t>
            </a:r>
          </a:p>
          <a:p>
            <a:r>
              <a:rPr lang="en-GB" noProof="0" dirty="0" smtClean="0"/>
              <a:t>Applied to selected shots, segments or time-slices</a:t>
            </a:r>
          </a:p>
          <a:p>
            <a:r>
              <a:rPr lang="en-GB" noProof="0" dirty="0" smtClean="0"/>
              <a:t>Will often require significant high performance computing (HPC) facilities</a:t>
            </a:r>
          </a:p>
          <a:p>
            <a:r>
              <a:rPr lang="en-GB" noProof="0" dirty="0" smtClean="0"/>
              <a:t>Emphasis on incorporating these development components during construction of IMAS </a:t>
            </a:r>
            <a:endParaRPr lang="en-GB" noProof="0" dirty="0"/>
          </a:p>
        </p:txBody>
      </p:sp>
    </p:spTree>
    <p:extLst>
      <p:ext uri="{BB962C8B-B14F-4D97-AF65-F5344CB8AC3E}">
        <p14:creationId xmlns:p14="http://schemas.microsoft.com/office/powerpoint/2010/main" val="42081806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555" y="1410550"/>
            <a:ext cx="2725494" cy="462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09037" y="609600"/>
            <a:ext cx="7434961" cy="914400"/>
          </a:xfrm>
        </p:spPr>
        <p:txBody>
          <a:bodyPr/>
          <a:lstStyle/>
          <a:p>
            <a:r>
              <a:rPr lang="en-GB" noProof="0" dirty="0" smtClean="0"/>
              <a:t>Physics Integration Challenges</a:t>
            </a:r>
            <a:endParaRPr lang="en-GB" noProof="0" dirty="0"/>
          </a:p>
        </p:txBody>
      </p:sp>
      <p:sp>
        <p:nvSpPr>
          <p:cNvPr id="3" name="Content Placeholder 2"/>
          <p:cNvSpPr>
            <a:spLocks noGrp="1"/>
          </p:cNvSpPr>
          <p:nvPr>
            <p:ph idx="1"/>
          </p:nvPr>
        </p:nvSpPr>
        <p:spPr>
          <a:xfrm>
            <a:off x="4794889" y="1410550"/>
            <a:ext cx="4349111" cy="4830931"/>
          </a:xfrm>
        </p:spPr>
        <p:txBody>
          <a:bodyPr/>
          <a:lstStyle/>
          <a:p>
            <a:r>
              <a:rPr lang="en-GB" noProof="0" dirty="0" smtClean="0"/>
              <a:t>Will ultimately require:</a:t>
            </a:r>
          </a:p>
          <a:p>
            <a:pPr lvl="1"/>
            <a:r>
              <a:rPr lang="en-GB" noProof="0" dirty="0" smtClean="0"/>
              <a:t>Coupling of all spatial plasma domains (core, edge, scrape-off layer &amp; divertor)</a:t>
            </a:r>
          </a:p>
          <a:p>
            <a:pPr lvl="1"/>
            <a:r>
              <a:rPr lang="en-GB" noProof="0" dirty="0" smtClean="0"/>
              <a:t>Dynamic coupling of individual physics models relevant to each domain</a:t>
            </a:r>
          </a:p>
          <a:p>
            <a:pPr lvl="1"/>
            <a:r>
              <a:rPr lang="en-GB" noProof="0" dirty="0" smtClean="0"/>
              <a:t>Interaction between plasma and PFCs</a:t>
            </a:r>
          </a:p>
          <a:p>
            <a:pPr lvl="1"/>
            <a:r>
              <a:rPr lang="en-GB" noProof="0" dirty="0" smtClean="0"/>
              <a:t>Coupling of plasma with external circuits, H&amp;CD, fuelling, pumping and other systems to confine and control plasma</a:t>
            </a:r>
            <a:endParaRPr lang="en-GB" noProof="0" dirty="0"/>
          </a:p>
        </p:txBody>
      </p:sp>
      <p:sp>
        <p:nvSpPr>
          <p:cNvPr id="158" name="Rectangle 8"/>
          <p:cNvSpPr>
            <a:spLocks noChangeArrowheads="1"/>
          </p:cNvSpPr>
          <p:nvPr/>
        </p:nvSpPr>
        <p:spPr bwMode="auto">
          <a:xfrm>
            <a:off x="2866671" y="4092255"/>
            <a:ext cx="694975"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Poloidal</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59" name="Rectangle 9"/>
          <p:cNvSpPr>
            <a:spLocks noChangeArrowheads="1"/>
          </p:cNvSpPr>
          <p:nvPr/>
        </p:nvSpPr>
        <p:spPr bwMode="auto">
          <a:xfrm>
            <a:off x="3620929" y="4092255"/>
            <a:ext cx="366305"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cs typeface="Arial" pitchFamily="34" charset="0"/>
              </a:rPr>
              <a:t>field</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60" name="Rectangle 10"/>
          <p:cNvSpPr>
            <a:spLocks noChangeArrowheads="1"/>
          </p:cNvSpPr>
          <p:nvPr/>
        </p:nvSpPr>
        <p:spPr bwMode="auto">
          <a:xfrm>
            <a:off x="2871689" y="4295241"/>
            <a:ext cx="546948"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null (X</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61" name="Rectangle 11"/>
          <p:cNvSpPr>
            <a:spLocks noChangeArrowheads="1"/>
          </p:cNvSpPr>
          <p:nvPr/>
        </p:nvSpPr>
        <p:spPr bwMode="auto">
          <a:xfrm>
            <a:off x="3388530" y="4295241"/>
            <a:ext cx="60214"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69" name="Rectangle 19"/>
          <p:cNvSpPr>
            <a:spLocks noChangeArrowheads="1"/>
          </p:cNvSpPr>
          <p:nvPr/>
        </p:nvSpPr>
        <p:spPr bwMode="auto">
          <a:xfrm>
            <a:off x="1150415" y="2886994"/>
            <a:ext cx="408957"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Arial" pitchFamily="34" charset="0"/>
                <a:cs typeface="Arial" pitchFamily="34" charset="0"/>
              </a:rPr>
              <a:t>Core</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70" name="Rectangle 20"/>
          <p:cNvSpPr>
            <a:spLocks noChangeArrowheads="1"/>
          </p:cNvSpPr>
          <p:nvPr/>
        </p:nvSpPr>
        <p:spPr bwMode="auto">
          <a:xfrm>
            <a:off x="631065" y="3092518"/>
            <a:ext cx="1510380"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Arial" pitchFamily="34" charset="0"/>
                <a:cs typeface="Arial" pitchFamily="34" charset="0"/>
              </a:rPr>
              <a:t>(grid suppressed)</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76" name="Rectangle 26"/>
          <p:cNvSpPr>
            <a:spLocks noChangeArrowheads="1"/>
          </p:cNvSpPr>
          <p:nvPr/>
        </p:nvSpPr>
        <p:spPr bwMode="auto">
          <a:xfrm>
            <a:off x="2707649" y="4579785"/>
            <a:ext cx="965941"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333399"/>
                </a:solidFill>
                <a:effectLst/>
                <a:latin typeface="Arial" pitchFamily="34" charset="0"/>
                <a:cs typeface="Arial" pitchFamily="34" charset="0"/>
              </a:rPr>
              <a:t>Private flux</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77" name="Rectangle 27"/>
          <p:cNvSpPr>
            <a:spLocks noChangeArrowheads="1"/>
          </p:cNvSpPr>
          <p:nvPr/>
        </p:nvSpPr>
        <p:spPr bwMode="auto">
          <a:xfrm>
            <a:off x="2250282" y="1565825"/>
            <a:ext cx="95539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333399"/>
                </a:solidFill>
                <a:effectLst/>
                <a:latin typeface="Arial" pitchFamily="34" charset="0"/>
                <a:cs typeface="Arial" pitchFamily="34" charset="0"/>
              </a:rPr>
              <a:t>Scrape-off</a:t>
            </a:r>
            <a:br>
              <a:rPr kumimoji="0" lang="en-US" sz="1400" b="1" i="0" u="none" strike="noStrike" cap="none" normalizeH="0" baseline="0" dirty="0" smtClean="0">
                <a:ln>
                  <a:noFill/>
                </a:ln>
                <a:solidFill>
                  <a:srgbClr val="333399"/>
                </a:solidFill>
                <a:effectLst/>
                <a:latin typeface="Arial" pitchFamily="34" charset="0"/>
                <a:cs typeface="Arial" pitchFamily="34" charset="0"/>
              </a:rPr>
            </a:br>
            <a:r>
              <a:rPr kumimoji="0" lang="en-US" sz="1400" b="1" i="0" u="none" strike="noStrike" cap="none" normalizeH="0" baseline="0" dirty="0" smtClean="0">
                <a:ln>
                  <a:noFill/>
                </a:ln>
                <a:solidFill>
                  <a:srgbClr val="333399"/>
                </a:solidFill>
                <a:effectLst/>
                <a:latin typeface="Arial" pitchFamily="34" charset="0"/>
                <a:cs typeface="Arial" pitchFamily="34" charset="0"/>
              </a:rPr>
              <a:t>layer</a:t>
            </a:r>
            <a:r>
              <a:rPr kumimoji="0" lang="en-US" sz="1400" b="1" i="0" u="none" strike="noStrike" cap="none" normalizeH="0" dirty="0" smtClean="0">
                <a:ln>
                  <a:noFill/>
                </a:ln>
                <a:solidFill>
                  <a:srgbClr val="333399"/>
                </a:solidFill>
                <a:effectLst/>
                <a:latin typeface="Arial" pitchFamily="34" charset="0"/>
                <a:cs typeface="Arial" pitchFamily="34" charset="0"/>
              </a:rPr>
              <a:t> (SOL)</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81" name="Rectangle 31"/>
          <p:cNvSpPr>
            <a:spLocks noChangeArrowheads="1"/>
          </p:cNvSpPr>
          <p:nvPr/>
        </p:nvSpPr>
        <p:spPr bwMode="auto">
          <a:xfrm>
            <a:off x="2295011" y="5451765"/>
            <a:ext cx="687449"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333399"/>
                </a:solidFill>
                <a:effectLst/>
                <a:latin typeface="Arial" pitchFamily="34" charset="0"/>
                <a:cs typeface="Arial" pitchFamily="34" charset="0"/>
              </a:rPr>
              <a:t>Divertor</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82" name="Rectangle 32"/>
          <p:cNvSpPr>
            <a:spLocks noChangeArrowheads="1"/>
          </p:cNvSpPr>
          <p:nvPr/>
        </p:nvSpPr>
        <p:spPr bwMode="auto">
          <a:xfrm>
            <a:off x="2626619" y="4977530"/>
            <a:ext cx="17007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9900"/>
                </a:solidFill>
                <a:effectLst/>
                <a:latin typeface="Arial" pitchFamily="34" charset="0"/>
                <a:cs typeface="Arial" pitchFamily="34" charset="0"/>
              </a:rPr>
              <a:t>Inner divertor target</a:t>
            </a:r>
            <a:endParaRPr kumimoji="0" lang="en-US" sz="3600" b="1" i="0" u="none" strike="noStrike" cap="none" normalizeH="0" baseline="0" dirty="0" smtClean="0">
              <a:ln>
                <a:noFill/>
              </a:ln>
              <a:solidFill>
                <a:schemeClr val="tx1"/>
              </a:solidFill>
              <a:effectLst/>
              <a:latin typeface="Arial" pitchFamily="34" charset="0"/>
              <a:cs typeface="Arial" pitchFamily="34" charset="0"/>
            </a:endParaRPr>
          </a:p>
        </p:txBody>
      </p:sp>
      <p:sp>
        <p:nvSpPr>
          <p:cNvPr id="185" name="Rectangle 35"/>
          <p:cNvSpPr>
            <a:spLocks noChangeArrowheads="1"/>
          </p:cNvSpPr>
          <p:nvPr/>
        </p:nvSpPr>
        <p:spPr bwMode="auto">
          <a:xfrm>
            <a:off x="3070072" y="3535612"/>
            <a:ext cx="777770"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9900"/>
                </a:solidFill>
                <a:effectLst/>
                <a:latin typeface="Arial" pitchFamily="34" charset="0"/>
                <a:cs typeface="Arial" pitchFamily="34" charset="0"/>
              </a:rPr>
              <a:t>Chamber</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86" name="Rectangle 36"/>
          <p:cNvSpPr>
            <a:spLocks noChangeArrowheads="1"/>
          </p:cNvSpPr>
          <p:nvPr/>
        </p:nvSpPr>
        <p:spPr bwMode="auto">
          <a:xfrm>
            <a:off x="3275804" y="3741136"/>
            <a:ext cx="338706"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9900"/>
                </a:solidFill>
                <a:effectLst/>
                <a:latin typeface="Arial" pitchFamily="34" charset="0"/>
                <a:cs typeface="Arial" pitchFamily="34" charset="0"/>
              </a:rPr>
              <a:t>wall</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87" name="Rectangle 37"/>
          <p:cNvSpPr>
            <a:spLocks noChangeArrowheads="1"/>
          </p:cNvSpPr>
          <p:nvPr/>
        </p:nvSpPr>
        <p:spPr bwMode="auto">
          <a:xfrm>
            <a:off x="297305" y="6043428"/>
            <a:ext cx="1214325"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9900"/>
                </a:solidFill>
                <a:effectLst/>
                <a:latin typeface="Arial" pitchFamily="34" charset="0"/>
                <a:cs typeface="Arial" pitchFamily="34" charset="0"/>
              </a:rPr>
              <a:t>Divertor dome</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92" name="Rectangle 42"/>
          <p:cNvSpPr>
            <a:spLocks noChangeArrowheads="1"/>
          </p:cNvSpPr>
          <p:nvPr/>
        </p:nvSpPr>
        <p:spPr bwMode="auto">
          <a:xfrm>
            <a:off x="1443961" y="3544162"/>
            <a:ext cx="77777" cy="154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Arial" pitchFamily="34" charset="0"/>
              </a:rPr>
              <a:t>o</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93" name="Rectangle 43"/>
          <p:cNvSpPr>
            <a:spLocks noChangeArrowheads="1"/>
          </p:cNvSpPr>
          <p:nvPr/>
        </p:nvSpPr>
        <p:spPr bwMode="auto">
          <a:xfrm>
            <a:off x="919593" y="3665953"/>
            <a:ext cx="1171673"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Magnetic axis</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94" name="Rectangle 44"/>
          <p:cNvSpPr>
            <a:spLocks noChangeArrowheads="1"/>
          </p:cNvSpPr>
          <p:nvPr/>
        </p:nvSpPr>
        <p:spPr bwMode="auto">
          <a:xfrm>
            <a:off x="1117799" y="3871477"/>
            <a:ext cx="198206"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(O</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95" name="Rectangle 45"/>
          <p:cNvSpPr>
            <a:spLocks noChangeArrowheads="1"/>
          </p:cNvSpPr>
          <p:nvPr/>
        </p:nvSpPr>
        <p:spPr bwMode="auto">
          <a:xfrm>
            <a:off x="1305969" y="3871477"/>
            <a:ext cx="60214"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96" name="Rectangle 46"/>
          <p:cNvSpPr>
            <a:spLocks noChangeArrowheads="1"/>
          </p:cNvSpPr>
          <p:nvPr/>
        </p:nvSpPr>
        <p:spPr bwMode="auto">
          <a:xfrm>
            <a:off x="1363675" y="3871477"/>
            <a:ext cx="494261"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point)</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55" name="Freeform 51"/>
          <p:cNvSpPr>
            <a:spLocks noEditPoints="1"/>
          </p:cNvSpPr>
          <p:nvPr/>
        </p:nvSpPr>
        <p:spPr bwMode="auto">
          <a:xfrm>
            <a:off x="1451487" y="3341176"/>
            <a:ext cx="775261" cy="284180"/>
          </a:xfrm>
          <a:custGeom>
            <a:avLst/>
            <a:gdLst>
              <a:gd name="T0" fmla="*/ 13 w 2143"/>
              <a:gd name="T1" fmla="*/ 740 h 774"/>
              <a:gd name="T2" fmla="*/ 1980 w 2143"/>
              <a:gd name="T3" fmla="*/ 69 h 774"/>
              <a:gd name="T4" fmla="*/ 2002 w 2143"/>
              <a:gd name="T5" fmla="*/ 79 h 774"/>
              <a:gd name="T6" fmla="*/ 1991 w 2143"/>
              <a:gd name="T7" fmla="*/ 100 h 774"/>
              <a:gd name="T8" fmla="*/ 24 w 2143"/>
              <a:gd name="T9" fmla="*/ 771 h 774"/>
              <a:gd name="T10" fmla="*/ 3 w 2143"/>
              <a:gd name="T11" fmla="*/ 761 h 774"/>
              <a:gd name="T12" fmla="*/ 13 w 2143"/>
              <a:gd name="T13" fmla="*/ 740 h 774"/>
              <a:gd name="T14" fmla="*/ 1922 w 2143"/>
              <a:gd name="T15" fmla="*/ 0 h 774"/>
              <a:gd name="T16" fmla="*/ 2143 w 2143"/>
              <a:gd name="T17" fmla="*/ 30 h 774"/>
              <a:gd name="T18" fmla="*/ 1986 w 2143"/>
              <a:gd name="T19" fmla="*/ 190 h 774"/>
              <a:gd name="T20" fmla="*/ 1922 w 2143"/>
              <a:gd name="T21"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3" h="774">
                <a:moveTo>
                  <a:pt x="13" y="740"/>
                </a:moveTo>
                <a:lnTo>
                  <a:pt x="1980" y="69"/>
                </a:lnTo>
                <a:cubicBezTo>
                  <a:pt x="1989" y="66"/>
                  <a:pt x="1999" y="70"/>
                  <a:pt x="2002" y="79"/>
                </a:cubicBezTo>
                <a:cubicBezTo>
                  <a:pt x="2004" y="88"/>
                  <a:pt x="2000" y="97"/>
                  <a:pt x="1991" y="100"/>
                </a:cubicBezTo>
                <a:lnTo>
                  <a:pt x="24" y="771"/>
                </a:lnTo>
                <a:cubicBezTo>
                  <a:pt x="15" y="774"/>
                  <a:pt x="6" y="770"/>
                  <a:pt x="3" y="761"/>
                </a:cubicBezTo>
                <a:cubicBezTo>
                  <a:pt x="0" y="752"/>
                  <a:pt x="4" y="743"/>
                  <a:pt x="13" y="740"/>
                </a:cubicBezTo>
                <a:close/>
                <a:moveTo>
                  <a:pt x="1922" y="0"/>
                </a:moveTo>
                <a:lnTo>
                  <a:pt x="2143" y="30"/>
                </a:lnTo>
                <a:lnTo>
                  <a:pt x="1986" y="190"/>
                </a:lnTo>
                <a:lnTo>
                  <a:pt x="1922" y="0"/>
                </a:lnTo>
                <a:close/>
              </a:path>
            </a:pathLst>
          </a:custGeom>
          <a:solidFill>
            <a:srgbClr val="000000"/>
          </a:solidFill>
          <a:ln w="1"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GB" sz="4400"/>
          </a:p>
        </p:txBody>
      </p:sp>
      <p:sp>
        <p:nvSpPr>
          <p:cNvPr id="156" name="Rectangle 52"/>
          <p:cNvSpPr>
            <a:spLocks noChangeArrowheads="1"/>
          </p:cNvSpPr>
          <p:nvPr/>
        </p:nvSpPr>
        <p:spPr bwMode="auto">
          <a:xfrm>
            <a:off x="1983382" y="3384310"/>
            <a:ext cx="100357"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Symbol" pitchFamily="18" charset="2"/>
                <a:cs typeface="Arial" pitchFamily="34" charset="0"/>
              </a:rPr>
              <a:t>r</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12" name="Rectangle 61"/>
          <p:cNvSpPr>
            <a:spLocks noChangeArrowheads="1"/>
          </p:cNvSpPr>
          <p:nvPr/>
        </p:nvSpPr>
        <p:spPr bwMode="auto">
          <a:xfrm>
            <a:off x="2866671" y="4092255"/>
            <a:ext cx="694975"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Poloidal</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14" name="Rectangle 63"/>
          <p:cNvSpPr>
            <a:spLocks noChangeArrowheads="1"/>
          </p:cNvSpPr>
          <p:nvPr/>
        </p:nvSpPr>
        <p:spPr bwMode="auto">
          <a:xfrm>
            <a:off x="2871689" y="4295241"/>
            <a:ext cx="546948"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null (X</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15" name="Rectangle 64"/>
          <p:cNvSpPr>
            <a:spLocks noChangeArrowheads="1"/>
          </p:cNvSpPr>
          <p:nvPr/>
        </p:nvSpPr>
        <p:spPr bwMode="auto">
          <a:xfrm>
            <a:off x="3388530" y="4295241"/>
            <a:ext cx="60214"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16" name="Rectangle 65"/>
          <p:cNvSpPr>
            <a:spLocks noChangeArrowheads="1"/>
          </p:cNvSpPr>
          <p:nvPr/>
        </p:nvSpPr>
        <p:spPr bwMode="auto">
          <a:xfrm>
            <a:off x="3443726" y="4295241"/>
            <a:ext cx="494261"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point)</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23" name="Rectangle 72"/>
          <p:cNvSpPr>
            <a:spLocks noChangeArrowheads="1"/>
          </p:cNvSpPr>
          <p:nvPr/>
        </p:nvSpPr>
        <p:spPr bwMode="auto">
          <a:xfrm>
            <a:off x="1150415" y="2886994"/>
            <a:ext cx="408957"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Arial" pitchFamily="34" charset="0"/>
                <a:cs typeface="Arial" pitchFamily="34" charset="0"/>
              </a:rPr>
              <a:t>Core</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24" name="Rectangle 73"/>
          <p:cNvSpPr>
            <a:spLocks noChangeArrowheads="1"/>
          </p:cNvSpPr>
          <p:nvPr/>
        </p:nvSpPr>
        <p:spPr bwMode="auto">
          <a:xfrm>
            <a:off x="631065" y="3092518"/>
            <a:ext cx="1510380"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Arial" pitchFamily="34" charset="0"/>
                <a:cs typeface="Arial" pitchFamily="34" charset="0"/>
              </a:rPr>
              <a:t>(grid suppressed)</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41" name="Rectangle 90"/>
          <p:cNvSpPr>
            <a:spLocks noChangeArrowheads="1"/>
          </p:cNvSpPr>
          <p:nvPr/>
        </p:nvSpPr>
        <p:spPr bwMode="auto">
          <a:xfrm>
            <a:off x="297305" y="6043428"/>
            <a:ext cx="1214325"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9900"/>
                </a:solidFill>
                <a:effectLst/>
                <a:latin typeface="Arial" pitchFamily="34" charset="0"/>
                <a:cs typeface="Arial" pitchFamily="34" charset="0"/>
              </a:rPr>
              <a:t>Divertor dome</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46" name="Rectangle 95"/>
          <p:cNvSpPr>
            <a:spLocks noChangeArrowheads="1"/>
          </p:cNvSpPr>
          <p:nvPr/>
        </p:nvSpPr>
        <p:spPr bwMode="auto">
          <a:xfrm>
            <a:off x="1443961" y="3544162"/>
            <a:ext cx="77777" cy="154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Arial" pitchFamily="34" charset="0"/>
              </a:rPr>
              <a:t>o</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47" name="Rectangle 96"/>
          <p:cNvSpPr>
            <a:spLocks noChangeArrowheads="1"/>
          </p:cNvSpPr>
          <p:nvPr/>
        </p:nvSpPr>
        <p:spPr bwMode="auto">
          <a:xfrm>
            <a:off x="919593" y="3665953"/>
            <a:ext cx="1171673"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Magnetic axis</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48" name="Rectangle 97"/>
          <p:cNvSpPr>
            <a:spLocks noChangeArrowheads="1"/>
          </p:cNvSpPr>
          <p:nvPr/>
        </p:nvSpPr>
        <p:spPr bwMode="auto">
          <a:xfrm>
            <a:off x="1117799" y="3871477"/>
            <a:ext cx="198206"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(O</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49" name="Rectangle 98"/>
          <p:cNvSpPr>
            <a:spLocks noChangeArrowheads="1"/>
          </p:cNvSpPr>
          <p:nvPr/>
        </p:nvSpPr>
        <p:spPr bwMode="auto">
          <a:xfrm>
            <a:off x="1305969" y="3871477"/>
            <a:ext cx="60214"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50" name="Rectangle 99"/>
          <p:cNvSpPr>
            <a:spLocks noChangeArrowheads="1"/>
          </p:cNvSpPr>
          <p:nvPr/>
        </p:nvSpPr>
        <p:spPr bwMode="auto">
          <a:xfrm>
            <a:off x="1363675" y="3871477"/>
            <a:ext cx="494261"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point)</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5" name="Freeform 104"/>
          <p:cNvSpPr>
            <a:spLocks noEditPoints="1"/>
          </p:cNvSpPr>
          <p:nvPr/>
        </p:nvSpPr>
        <p:spPr bwMode="auto">
          <a:xfrm>
            <a:off x="1451484" y="3341175"/>
            <a:ext cx="775262" cy="284180"/>
          </a:xfrm>
          <a:custGeom>
            <a:avLst/>
            <a:gdLst>
              <a:gd name="T0" fmla="*/ 13 w 2143"/>
              <a:gd name="T1" fmla="*/ 740 h 774"/>
              <a:gd name="T2" fmla="*/ 1980 w 2143"/>
              <a:gd name="T3" fmla="*/ 69 h 774"/>
              <a:gd name="T4" fmla="*/ 2002 w 2143"/>
              <a:gd name="T5" fmla="*/ 79 h 774"/>
              <a:gd name="T6" fmla="*/ 1991 w 2143"/>
              <a:gd name="T7" fmla="*/ 100 h 774"/>
              <a:gd name="T8" fmla="*/ 24 w 2143"/>
              <a:gd name="T9" fmla="*/ 771 h 774"/>
              <a:gd name="T10" fmla="*/ 3 w 2143"/>
              <a:gd name="T11" fmla="*/ 761 h 774"/>
              <a:gd name="T12" fmla="*/ 13 w 2143"/>
              <a:gd name="T13" fmla="*/ 740 h 774"/>
              <a:gd name="T14" fmla="*/ 1922 w 2143"/>
              <a:gd name="T15" fmla="*/ 0 h 774"/>
              <a:gd name="T16" fmla="*/ 2143 w 2143"/>
              <a:gd name="T17" fmla="*/ 30 h 774"/>
              <a:gd name="T18" fmla="*/ 1986 w 2143"/>
              <a:gd name="T19" fmla="*/ 190 h 774"/>
              <a:gd name="T20" fmla="*/ 1922 w 2143"/>
              <a:gd name="T21"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3" h="774">
                <a:moveTo>
                  <a:pt x="13" y="740"/>
                </a:moveTo>
                <a:lnTo>
                  <a:pt x="1980" y="69"/>
                </a:lnTo>
                <a:cubicBezTo>
                  <a:pt x="1989" y="66"/>
                  <a:pt x="1999" y="70"/>
                  <a:pt x="2002" y="79"/>
                </a:cubicBezTo>
                <a:cubicBezTo>
                  <a:pt x="2004" y="88"/>
                  <a:pt x="2000" y="97"/>
                  <a:pt x="1991" y="100"/>
                </a:cubicBezTo>
                <a:lnTo>
                  <a:pt x="24" y="771"/>
                </a:lnTo>
                <a:cubicBezTo>
                  <a:pt x="15" y="774"/>
                  <a:pt x="6" y="770"/>
                  <a:pt x="3" y="761"/>
                </a:cubicBezTo>
                <a:cubicBezTo>
                  <a:pt x="0" y="752"/>
                  <a:pt x="4" y="743"/>
                  <a:pt x="13" y="740"/>
                </a:cubicBezTo>
                <a:close/>
                <a:moveTo>
                  <a:pt x="1922" y="0"/>
                </a:moveTo>
                <a:lnTo>
                  <a:pt x="2143" y="30"/>
                </a:lnTo>
                <a:lnTo>
                  <a:pt x="1986" y="190"/>
                </a:lnTo>
                <a:lnTo>
                  <a:pt x="1922" y="0"/>
                </a:lnTo>
                <a:close/>
              </a:path>
            </a:pathLst>
          </a:custGeom>
          <a:solidFill>
            <a:srgbClr val="000000"/>
          </a:solidFill>
          <a:ln w="1"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GB" sz="4400"/>
          </a:p>
        </p:txBody>
      </p:sp>
      <p:sp>
        <p:nvSpPr>
          <p:cNvPr id="16" name="Rectangle 105"/>
          <p:cNvSpPr>
            <a:spLocks noChangeArrowheads="1"/>
          </p:cNvSpPr>
          <p:nvPr/>
        </p:nvSpPr>
        <p:spPr bwMode="auto">
          <a:xfrm>
            <a:off x="1983378" y="3384311"/>
            <a:ext cx="99385"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Symbol" pitchFamily="18" charset="2"/>
                <a:cs typeface="Arial" pitchFamily="34" charset="0"/>
              </a:rPr>
              <a:t>r</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8" name="Rectangle 107"/>
          <p:cNvSpPr>
            <a:spLocks noChangeArrowheads="1"/>
          </p:cNvSpPr>
          <p:nvPr/>
        </p:nvSpPr>
        <p:spPr bwMode="auto">
          <a:xfrm>
            <a:off x="2866667" y="4092256"/>
            <a:ext cx="695703"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Poloidal</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109"/>
          <p:cNvSpPr>
            <a:spLocks noChangeArrowheads="1"/>
          </p:cNvSpPr>
          <p:nvPr/>
        </p:nvSpPr>
        <p:spPr bwMode="auto">
          <a:xfrm>
            <a:off x="2871684" y="4295242"/>
            <a:ext cx="546625"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null (X</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21" name="Rectangle 110"/>
          <p:cNvSpPr>
            <a:spLocks noChangeArrowheads="1"/>
          </p:cNvSpPr>
          <p:nvPr/>
        </p:nvSpPr>
        <p:spPr bwMode="auto">
          <a:xfrm>
            <a:off x="3388525" y="4295242"/>
            <a:ext cx="59312"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22" name="Rectangle 111"/>
          <p:cNvSpPr>
            <a:spLocks noChangeArrowheads="1"/>
          </p:cNvSpPr>
          <p:nvPr/>
        </p:nvSpPr>
        <p:spPr bwMode="auto">
          <a:xfrm>
            <a:off x="3443722" y="4295242"/>
            <a:ext cx="495328"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point)</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118"/>
          <p:cNvSpPr>
            <a:spLocks noChangeArrowheads="1"/>
          </p:cNvSpPr>
          <p:nvPr/>
        </p:nvSpPr>
        <p:spPr bwMode="auto">
          <a:xfrm>
            <a:off x="1150412" y="2886995"/>
            <a:ext cx="408766"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Arial" pitchFamily="34" charset="0"/>
                <a:cs typeface="Arial" pitchFamily="34" charset="0"/>
              </a:rPr>
              <a:t>Core</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119"/>
          <p:cNvSpPr>
            <a:spLocks noChangeArrowheads="1"/>
          </p:cNvSpPr>
          <p:nvPr/>
        </p:nvSpPr>
        <p:spPr bwMode="auto">
          <a:xfrm>
            <a:off x="631062" y="3092518"/>
            <a:ext cx="1510029"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Arial" pitchFamily="34" charset="0"/>
                <a:cs typeface="Arial" pitchFamily="34" charset="0"/>
              </a:rPr>
              <a:t>(grid suppressed)</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47" name="Rectangle 136"/>
          <p:cNvSpPr>
            <a:spLocks noChangeArrowheads="1"/>
          </p:cNvSpPr>
          <p:nvPr/>
        </p:nvSpPr>
        <p:spPr bwMode="auto">
          <a:xfrm>
            <a:off x="297302" y="6043428"/>
            <a:ext cx="1215077"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9900"/>
                </a:solidFill>
                <a:effectLst/>
                <a:latin typeface="Arial" pitchFamily="34" charset="0"/>
                <a:cs typeface="Arial" pitchFamily="34" charset="0"/>
              </a:rPr>
              <a:t>Divertor dome</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52" name="Rectangle 141"/>
          <p:cNvSpPr>
            <a:spLocks noChangeArrowheads="1"/>
          </p:cNvSpPr>
          <p:nvPr/>
        </p:nvSpPr>
        <p:spPr bwMode="auto">
          <a:xfrm>
            <a:off x="1443957" y="3544162"/>
            <a:ext cx="78547" cy="15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Arial" pitchFamily="34" charset="0"/>
              </a:rPr>
              <a:t>o</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53" name="Rectangle 142"/>
          <p:cNvSpPr>
            <a:spLocks noChangeArrowheads="1"/>
          </p:cNvSpPr>
          <p:nvPr/>
        </p:nvSpPr>
        <p:spPr bwMode="auto">
          <a:xfrm>
            <a:off x="919590" y="3665953"/>
            <a:ext cx="1171797"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Magnetic axis</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54" name="Rectangle 143"/>
          <p:cNvSpPr>
            <a:spLocks noChangeArrowheads="1"/>
          </p:cNvSpPr>
          <p:nvPr/>
        </p:nvSpPr>
        <p:spPr bwMode="auto">
          <a:xfrm>
            <a:off x="1117795" y="3871477"/>
            <a:ext cx="198772"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(O</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55" name="Rectangle 144"/>
          <p:cNvSpPr>
            <a:spLocks noChangeArrowheads="1"/>
          </p:cNvSpPr>
          <p:nvPr/>
        </p:nvSpPr>
        <p:spPr bwMode="auto">
          <a:xfrm>
            <a:off x="1305966" y="3871477"/>
            <a:ext cx="59312"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56" name="Rectangle 145"/>
          <p:cNvSpPr>
            <a:spLocks noChangeArrowheads="1"/>
          </p:cNvSpPr>
          <p:nvPr/>
        </p:nvSpPr>
        <p:spPr bwMode="auto">
          <a:xfrm>
            <a:off x="1363671" y="3871477"/>
            <a:ext cx="495328"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point)</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61" name="Rectangle 150"/>
          <p:cNvSpPr>
            <a:spLocks noChangeArrowheads="1"/>
          </p:cNvSpPr>
          <p:nvPr/>
        </p:nvSpPr>
        <p:spPr bwMode="auto">
          <a:xfrm>
            <a:off x="2866667" y="4092256"/>
            <a:ext cx="695703"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Poloidal</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63" name="Rectangle 152"/>
          <p:cNvSpPr>
            <a:spLocks noChangeArrowheads="1"/>
          </p:cNvSpPr>
          <p:nvPr/>
        </p:nvSpPr>
        <p:spPr bwMode="auto">
          <a:xfrm>
            <a:off x="2871684" y="4295242"/>
            <a:ext cx="546625"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null (X</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64" name="Rectangle 153"/>
          <p:cNvSpPr>
            <a:spLocks noChangeArrowheads="1"/>
          </p:cNvSpPr>
          <p:nvPr/>
        </p:nvSpPr>
        <p:spPr bwMode="auto">
          <a:xfrm>
            <a:off x="3388525" y="4295242"/>
            <a:ext cx="59312"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65" name="Rectangle 154"/>
          <p:cNvSpPr>
            <a:spLocks noChangeArrowheads="1"/>
          </p:cNvSpPr>
          <p:nvPr/>
        </p:nvSpPr>
        <p:spPr bwMode="auto">
          <a:xfrm>
            <a:off x="3443722" y="4295242"/>
            <a:ext cx="495328"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point)</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72" name="Rectangle 161"/>
          <p:cNvSpPr>
            <a:spLocks noChangeArrowheads="1"/>
          </p:cNvSpPr>
          <p:nvPr/>
        </p:nvSpPr>
        <p:spPr bwMode="auto">
          <a:xfrm>
            <a:off x="1150412" y="2886995"/>
            <a:ext cx="408766"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Arial" pitchFamily="34" charset="0"/>
                <a:cs typeface="Arial" pitchFamily="34" charset="0"/>
              </a:rPr>
              <a:t>Core</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73" name="Rectangle 162"/>
          <p:cNvSpPr>
            <a:spLocks noChangeArrowheads="1"/>
          </p:cNvSpPr>
          <p:nvPr/>
        </p:nvSpPr>
        <p:spPr bwMode="auto">
          <a:xfrm>
            <a:off x="631062" y="3092518"/>
            <a:ext cx="1510029"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Arial" pitchFamily="34" charset="0"/>
                <a:cs typeface="Arial" pitchFamily="34" charset="0"/>
              </a:rPr>
              <a:t>(grid suppressed)</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76" name="Freeform 165"/>
          <p:cNvSpPr>
            <a:spLocks noEditPoints="1"/>
          </p:cNvSpPr>
          <p:nvPr/>
        </p:nvSpPr>
        <p:spPr bwMode="auto">
          <a:xfrm>
            <a:off x="893094" y="1762136"/>
            <a:ext cx="1287931" cy="180151"/>
          </a:xfrm>
          <a:custGeom>
            <a:avLst/>
            <a:gdLst>
              <a:gd name="T0" fmla="*/ 404 w 404"/>
              <a:gd name="T1" fmla="*/ 5 h 71"/>
              <a:gd name="T2" fmla="*/ 24 w 404"/>
              <a:gd name="T3" fmla="*/ 59 h 71"/>
              <a:gd name="T4" fmla="*/ 23 w 404"/>
              <a:gd name="T5" fmla="*/ 55 h 71"/>
              <a:gd name="T6" fmla="*/ 404 w 404"/>
              <a:gd name="T7" fmla="*/ 0 h 71"/>
              <a:gd name="T8" fmla="*/ 404 w 404"/>
              <a:gd name="T9" fmla="*/ 5 h 71"/>
              <a:gd name="T10" fmla="*/ 30 w 404"/>
              <a:gd name="T11" fmla="*/ 71 h 71"/>
              <a:gd name="T12" fmla="*/ 0 w 404"/>
              <a:gd name="T13" fmla="*/ 60 h 71"/>
              <a:gd name="T14" fmla="*/ 26 w 404"/>
              <a:gd name="T15" fmla="*/ 42 h 71"/>
              <a:gd name="T16" fmla="*/ 30 w 404"/>
              <a:gd name="T1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71">
                <a:moveTo>
                  <a:pt x="404" y="5"/>
                </a:moveTo>
                <a:lnTo>
                  <a:pt x="24" y="59"/>
                </a:lnTo>
                <a:lnTo>
                  <a:pt x="23" y="55"/>
                </a:lnTo>
                <a:lnTo>
                  <a:pt x="404" y="0"/>
                </a:lnTo>
                <a:lnTo>
                  <a:pt x="404" y="5"/>
                </a:lnTo>
                <a:close/>
                <a:moveTo>
                  <a:pt x="30" y="71"/>
                </a:moveTo>
                <a:lnTo>
                  <a:pt x="0" y="60"/>
                </a:lnTo>
                <a:lnTo>
                  <a:pt x="26" y="42"/>
                </a:lnTo>
                <a:lnTo>
                  <a:pt x="30" y="71"/>
                </a:lnTo>
                <a:close/>
              </a:path>
            </a:pathLst>
          </a:custGeom>
          <a:solidFill>
            <a:srgbClr val="333399"/>
          </a:solidFill>
          <a:ln w="1" cap="flat">
            <a:solidFill>
              <a:srgbClr val="333399"/>
            </a:solidFill>
            <a:prstDash val="solid"/>
            <a:bevel/>
            <a:headEnd/>
            <a:tailEnd/>
          </a:ln>
        </p:spPr>
        <p:txBody>
          <a:bodyPr vert="horz" wrap="square" lIns="91440" tIns="45720" rIns="91440" bIns="45720" numCol="1" anchor="t" anchorCtr="0" compatLnSpc="1">
            <a:prstTxWarp prst="textNoShape">
              <a:avLst/>
            </a:prstTxWarp>
          </a:bodyPr>
          <a:lstStyle/>
          <a:p>
            <a:endParaRPr lang="en-GB" sz="4400"/>
          </a:p>
        </p:txBody>
      </p:sp>
      <p:sp>
        <p:nvSpPr>
          <p:cNvPr id="90" name="Rectangle 179"/>
          <p:cNvSpPr>
            <a:spLocks noChangeArrowheads="1"/>
          </p:cNvSpPr>
          <p:nvPr/>
        </p:nvSpPr>
        <p:spPr bwMode="auto">
          <a:xfrm>
            <a:off x="297302" y="6043428"/>
            <a:ext cx="1215077"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9900"/>
                </a:solidFill>
                <a:effectLst/>
                <a:latin typeface="Arial" pitchFamily="34" charset="0"/>
                <a:cs typeface="Arial" pitchFamily="34" charset="0"/>
              </a:rPr>
              <a:t>Divertor dome</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91" name="Rectangle 180"/>
          <p:cNvSpPr>
            <a:spLocks noChangeArrowheads="1"/>
          </p:cNvSpPr>
          <p:nvPr/>
        </p:nvSpPr>
        <p:spPr bwMode="auto">
          <a:xfrm>
            <a:off x="2183441" y="5853200"/>
            <a:ext cx="1740861"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9900"/>
                </a:solidFill>
                <a:effectLst/>
                <a:latin typeface="Arial" pitchFamily="34" charset="0"/>
                <a:cs typeface="Arial" pitchFamily="34" charset="0"/>
              </a:rPr>
              <a:t>Outer divertor target</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95" name="Rectangle 184"/>
          <p:cNvSpPr>
            <a:spLocks noChangeArrowheads="1"/>
          </p:cNvSpPr>
          <p:nvPr/>
        </p:nvSpPr>
        <p:spPr bwMode="auto">
          <a:xfrm>
            <a:off x="1443957" y="3544162"/>
            <a:ext cx="78547" cy="15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Arial" pitchFamily="34" charset="0"/>
              </a:rPr>
              <a:t>o</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96" name="Rectangle 185"/>
          <p:cNvSpPr>
            <a:spLocks noChangeArrowheads="1"/>
          </p:cNvSpPr>
          <p:nvPr/>
        </p:nvSpPr>
        <p:spPr bwMode="auto">
          <a:xfrm>
            <a:off x="919590" y="3665953"/>
            <a:ext cx="1171797"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cs typeface="Arial" pitchFamily="34" charset="0"/>
              </a:rPr>
              <a:t>Magnetic axis</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97" name="Rectangle 186"/>
          <p:cNvSpPr>
            <a:spLocks noChangeArrowheads="1"/>
          </p:cNvSpPr>
          <p:nvPr/>
        </p:nvSpPr>
        <p:spPr bwMode="auto">
          <a:xfrm>
            <a:off x="1117795" y="3871477"/>
            <a:ext cx="198772"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(O</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98" name="Rectangle 187"/>
          <p:cNvSpPr>
            <a:spLocks noChangeArrowheads="1"/>
          </p:cNvSpPr>
          <p:nvPr/>
        </p:nvSpPr>
        <p:spPr bwMode="auto">
          <a:xfrm>
            <a:off x="1305966" y="3871477"/>
            <a:ext cx="59312"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99" name="Rectangle 188"/>
          <p:cNvSpPr>
            <a:spLocks noChangeArrowheads="1"/>
          </p:cNvSpPr>
          <p:nvPr/>
        </p:nvSpPr>
        <p:spPr bwMode="auto">
          <a:xfrm>
            <a:off x="1363671" y="3871477"/>
            <a:ext cx="495328"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point)</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72" name="Freeform 22"/>
          <p:cNvSpPr>
            <a:spLocks noEditPoints="1"/>
          </p:cNvSpPr>
          <p:nvPr/>
        </p:nvSpPr>
        <p:spPr bwMode="auto">
          <a:xfrm>
            <a:off x="1542178" y="2146330"/>
            <a:ext cx="1535162" cy="73582"/>
          </a:xfrm>
          <a:custGeom>
            <a:avLst/>
            <a:gdLst>
              <a:gd name="T0" fmla="*/ 376 w 376"/>
              <a:gd name="T1" fmla="*/ 17 h 29"/>
              <a:gd name="T2" fmla="*/ 25 w 376"/>
              <a:gd name="T3" fmla="*/ 17 h 29"/>
              <a:gd name="T4" fmla="*/ 25 w 376"/>
              <a:gd name="T5" fmla="*/ 13 h 29"/>
              <a:gd name="T6" fmla="*/ 376 w 376"/>
              <a:gd name="T7" fmla="*/ 13 h 29"/>
              <a:gd name="T8" fmla="*/ 376 w 376"/>
              <a:gd name="T9" fmla="*/ 17 h 29"/>
              <a:gd name="T10" fmla="*/ 29 w 376"/>
              <a:gd name="T11" fmla="*/ 29 h 29"/>
              <a:gd name="T12" fmla="*/ 0 w 376"/>
              <a:gd name="T13" fmla="*/ 15 h 29"/>
              <a:gd name="T14" fmla="*/ 29 w 376"/>
              <a:gd name="T15" fmla="*/ 0 h 29"/>
              <a:gd name="T16" fmla="*/ 29 w 376"/>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6" h="29">
                <a:moveTo>
                  <a:pt x="376" y="17"/>
                </a:moveTo>
                <a:lnTo>
                  <a:pt x="25" y="17"/>
                </a:lnTo>
                <a:lnTo>
                  <a:pt x="25" y="13"/>
                </a:lnTo>
                <a:lnTo>
                  <a:pt x="376" y="13"/>
                </a:lnTo>
                <a:lnTo>
                  <a:pt x="376" y="17"/>
                </a:lnTo>
                <a:close/>
                <a:moveTo>
                  <a:pt x="29" y="29"/>
                </a:moveTo>
                <a:lnTo>
                  <a:pt x="0" y="15"/>
                </a:lnTo>
                <a:lnTo>
                  <a:pt x="29" y="0"/>
                </a:lnTo>
                <a:lnTo>
                  <a:pt x="29" y="29"/>
                </a:lnTo>
                <a:close/>
              </a:path>
            </a:pathLst>
          </a:custGeom>
          <a:solidFill>
            <a:srgbClr val="FF0000"/>
          </a:solidFill>
          <a:ln w="1"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GB" sz="4400"/>
          </a:p>
        </p:txBody>
      </p:sp>
      <p:sp>
        <p:nvSpPr>
          <p:cNvPr id="197" name="Rectangle 47"/>
          <p:cNvSpPr>
            <a:spLocks noChangeArrowheads="1"/>
          </p:cNvSpPr>
          <p:nvPr/>
        </p:nvSpPr>
        <p:spPr bwMode="auto">
          <a:xfrm>
            <a:off x="3192197" y="2062884"/>
            <a:ext cx="436555"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Arial" pitchFamily="34" charset="0"/>
                <a:cs typeface="Arial" pitchFamily="34" charset="0"/>
              </a:rPr>
              <a:t>Edge</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98" name="Rectangle 48"/>
          <p:cNvSpPr>
            <a:spLocks noChangeArrowheads="1"/>
          </p:cNvSpPr>
          <p:nvPr/>
        </p:nvSpPr>
        <p:spPr bwMode="auto">
          <a:xfrm>
            <a:off x="2770696" y="2268408"/>
            <a:ext cx="1329736"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Arial" pitchFamily="34" charset="0"/>
                <a:cs typeface="Arial" pitchFamily="34" charset="0"/>
              </a:rPr>
              <a:t>(closed gridded</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99" name="Rectangle 49"/>
          <p:cNvSpPr>
            <a:spLocks noChangeArrowheads="1"/>
          </p:cNvSpPr>
          <p:nvPr/>
        </p:nvSpPr>
        <p:spPr bwMode="auto">
          <a:xfrm>
            <a:off x="3114420" y="2473931"/>
            <a:ext cx="607163"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Arial" pitchFamily="34" charset="0"/>
                <a:cs typeface="Arial" pitchFamily="34" charset="0"/>
              </a:rPr>
              <a:t>region)</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51" name="Rectangle 100"/>
          <p:cNvSpPr>
            <a:spLocks noChangeArrowheads="1"/>
          </p:cNvSpPr>
          <p:nvPr/>
        </p:nvSpPr>
        <p:spPr bwMode="auto">
          <a:xfrm>
            <a:off x="3192197" y="2062884"/>
            <a:ext cx="436555"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Arial" pitchFamily="34" charset="0"/>
                <a:cs typeface="Arial" pitchFamily="34" charset="0"/>
              </a:rPr>
              <a:t>Edge</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52" name="Rectangle 101"/>
          <p:cNvSpPr>
            <a:spLocks noChangeArrowheads="1"/>
          </p:cNvSpPr>
          <p:nvPr/>
        </p:nvSpPr>
        <p:spPr bwMode="auto">
          <a:xfrm>
            <a:off x="2770696" y="2268408"/>
            <a:ext cx="1329736"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Arial" pitchFamily="34" charset="0"/>
                <a:cs typeface="Arial" pitchFamily="34" charset="0"/>
              </a:rPr>
              <a:t>(closed gridded</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53" name="Rectangle 102"/>
          <p:cNvSpPr>
            <a:spLocks noChangeArrowheads="1"/>
          </p:cNvSpPr>
          <p:nvPr/>
        </p:nvSpPr>
        <p:spPr bwMode="auto">
          <a:xfrm>
            <a:off x="3114420" y="2473931"/>
            <a:ext cx="607163" cy="2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Arial" pitchFamily="34" charset="0"/>
                <a:cs typeface="Arial" pitchFamily="34" charset="0"/>
              </a:rPr>
              <a:t>region)</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57" name="Rectangle 146"/>
          <p:cNvSpPr>
            <a:spLocks noChangeArrowheads="1"/>
          </p:cNvSpPr>
          <p:nvPr/>
        </p:nvSpPr>
        <p:spPr bwMode="auto">
          <a:xfrm>
            <a:off x="3192192" y="2062884"/>
            <a:ext cx="437620"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Arial" pitchFamily="34" charset="0"/>
                <a:cs typeface="Arial" pitchFamily="34" charset="0"/>
              </a:rPr>
              <a:t>Edge</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58" name="Rectangle 147"/>
          <p:cNvSpPr>
            <a:spLocks noChangeArrowheads="1"/>
          </p:cNvSpPr>
          <p:nvPr/>
        </p:nvSpPr>
        <p:spPr bwMode="auto">
          <a:xfrm>
            <a:off x="2770691" y="2268408"/>
            <a:ext cx="1330492"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Arial" pitchFamily="34" charset="0"/>
                <a:cs typeface="Arial" pitchFamily="34" charset="0"/>
              </a:rPr>
              <a:t>(closed gridded</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59" name="Rectangle 148"/>
          <p:cNvSpPr>
            <a:spLocks noChangeArrowheads="1"/>
          </p:cNvSpPr>
          <p:nvPr/>
        </p:nvSpPr>
        <p:spPr bwMode="auto">
          <a:xfrm>
            <a:off x="3114416" y="2473931"/>
            <a:ext cx="605934"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Arial" pitchFamily="34" charset="0"/>
                <a:cs typeface="Arial" pitchFamily="34" charset="0"/>
              </a:rPr>
              <a:t>region)</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00" name="Rectangle 189"/>
          <p:cNvSpPr>
            <a:spLocks noChangeArrowheads="1"/>
          </p:cNvSpPr>
          <p:nvPr/>
        </p:nvSpPr>
        <p:spPr bwMode="auto">
          <a:xfrm>
            <a:off x="3192192" y="2062884"/>
            <a:ext cx="437620"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Arial" pitchFamily="34" charset="0"/>
                <a:cs typeface="Arial" pitchFamily="34" charset="0"/>
              </a:rPr>
              <a:t>Edge</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01" name="Rectangle 190"/>
          <p:cNvSpPr>
            <a:spLocks noChangeArrowheads="1"/>
          </p:cNvSpPr>
          <p:nvPr/>
        </p:nvSpPr>
        <p:spPr bwMode="auto">
          <a:xfrm>
            <a:off x="2770691" y="2268408"/>
            <a:ext cx="1330492"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Arial" pitchFamily="34" charset="0"/>
                <a:cs typeface="Arial" pitchFamily="34" charset="0"/>
              </a:rPr>
              <a:t>(closed gridded</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 name="Rectangle 191"/>
          <p:cNvSpPr>
            <a:spLocks noChangeArrowheads="1"/>
          </p:cNvSpPr>
          <p:nvPr/>
        </p:nvSpPr>
        <p:spPr bwMode="auto">
          <a:xfrm>
            <a:off x="3114416" y="2473931"/>
            <a:ext cx="605934"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Arial" pitchFamily="34" charset="0"/>
                <a:cs typeface="Arial" pitchFamily="34" charset="0"/>
              </a:rPr>
              <a:t>region)</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03" name="Freeform 192"/>
          <p:cNvSpPr>
            <a:spLocks noEditPoints="1"/>
          </p:cNvSpPr>
          <p:nvPr/>
        </p:nvSpPr>
        <p:spPr bwMode="auto">
          <a:xfrm>
            <a:off x="1451484" y="3341175"/>
            <a:ext cx="775262" cy="284180"/>
          </a:xfrm>
          <a:custGeom>
            <a:avLst/>
            <a:gdLst>
              <a:gd name="T0" fmla="*/ 13 w 2143"/>
              <a:gd name="T1" fmla="*/ 740 h 774"/>
              <a:gd name="T2" fmla="*/ 1980 w 2143"/>
              <a:gd name="T3" fmla="*/ 69 h 774"/>
              <a:gd name="T4" fmla="*/ 2002 w 2143"/>
              <a:gd name="T5" fmla="*/ 79 h 774"/>
              <a:gd name="T6" fmla="*/ 1991 w 2143"/>
              <a:gd name="T7" fmla="*/ 100 h 774"/>
              <a:gd name="T8" fmla="*/ 24 w 2143"/>
              <a:gd name="T9" fmla="*/ 771 h 774"/>
              <a:gd name="T10" fmla="*/ 3 w 2143"/>
              <a:gd name="T11" fmla="*/ 761 h 774"/>
              <a:gd name="T12" fmla="*/ 13 w 2143"/>
              <a:gd name="T13" fmla="*/ 740 h 774"/>
              <a:gd name="T14" fmla="*/ 1922 w 2143"/>
              <a:gd name="T15" fmla="*/ 0 h 774"/>
              <a:gd name="T16" fmla="*/ 2143 w 2143"/>
              <a:gd name="T17" fmla="*/ 30 h 774"/>
              <a:gd name="T18" fmla="*/ 1986 w 2143"/>
              <a:gd name="T19" fmla="*/ 190 h 774"/>
              <a:gd name="T20" fmla="*/ 1922 w 2143"/>
              <a:gd name="T21"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3" h="774">
                <a:moveTo>
                  <a:pt x="13" y="740"/>
                </a:moveTo>
                <a:lnTo>
                  <a:pt x="1980" y="69"/>
                </a:lnTo>
                <a:cubicBezTo>
                  <a:pt x="1989" y="66"/>
                  <a:pt x="1999" y="70"/>
                  <a:pt x="2002" y="79"/>
                </a:cubicBezTo>
                <a:cubicBezTo>
                  <a:pt x="2004" y="88"/>
                  <a:pt x="2000" y="97"/>
                  <a:pt x="1991" y="100"/>
                </a:cubicBezTo>
                <a:lnTo>
                  <a:pt x="24" y="771"/>
                </a:lnTo>
                <a:cubicBezTo>
                  <a:pt x="15" y="774"/>
                  <a:pt x="6" y="770"/>
                  <a:pt x="3" y="761"/>
                </a:cubicBezTo>
                <a:cubicBezTo>
                  <a:pt x="0" y="752"/>
                  <a:pt x="4" y="743"/>
                  <a:pt x="13" y="740"/>
                </a:cubicBezTo>
                <a:close/>
                <a:moveTo>
                  <a:pt x="1922" y="0"/>
                </a:moveTo>
                <a:lnTo>
                  <a:pt x="2143" y="30"/>
                </a:lnTo>
                <a:lnTo>
                  <a:pt x="1986" y="190"/>
                </a:lnTo>
                <a:lnTo>
                  <a:pt x="1922" y="0"/>
                </a:lnTo>
                <a:close/>
              </a:path>
            </a:pathLst>
          </a:custGeom>
          <a:solidFill>
            <a:srgbClr val="000000"/>
          </a:solidFill>
          <a:ln w="1"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GB" sz="4400"/>
          </a:p>
        </p:txBody>
      </p:sp>
      <p:sp>
        <p:nvSpPr>
          <p:cNvPr id="104" name="Rectangle 193"/>
          <p:cNvSpPr>
            <a:spLocks noChangeArrowheads="1"/>
          </p:cNvSpPr>
          <p:nvPr/>
        </p:nvSpPr>
        <p:spPr bwMode="auto">
          <a:xfrm>
            <a:off x="1983378" y="3384311"/>
            <a:ext cx="99385"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Symbol" pitchFamily="18" charset="2"/>
                <a:cs typeface="Arial" pitchFamily="34" charset="0"/>
              </a:rPr>
              <a:t>r</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8" name="Rectangle 54"/>
          <p:cNvSpPr>
            <a:spLocks noChangeArrowheads="1"/>
          </p:cNvSpPr>
          <p:nvPr/>
        </p:nvSpPr>
        <p:spPr bwMode="auto">
          <a:xfrm>
            <a:off x="65127" y="540658"/>
            <a:ext cx="503344" cy="16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Legend</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55"/>
          <p:cNvSpPr>
            <a:spLocks noChangeArrowheads="1"/>
          </p:cNvSpPr>
          <p:nvPr/>
        </p:nvSpPr>
        <p:spPr bwMode="auto">
          <a:xfrm>
            <a:off x="65127" y="690361"/>
            <a:ext cx="516841" cy="126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4400"/>
          </a:p>
        </p:txBody>
      </p:sp>
      <p:sp>
        <p:nvSpPr>
          <p:cNvPr id="10" name="Rectangle 56"/>
          <p:cNvSpPr>
            <a:spLocks noChangeArrowheads="1"/>
          </p:cNvSpPr>
          <p:nvPr/>
        </p:nvSpPr>
        <p:spPr bwMode="auto">
          <a:xfrm>
            <a:off x="65127" y="715735"/>
            <a:ext cx="1737654" cy="16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Magnetic surface features</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57"/>
          <p:cNvSpPr>
            <a:spLocks noChangeArrowheads="1"/>
          </p:cNvSpPr>
          <p:nvPr/>
        </p:nvSpPr>
        <p:spPr bwMode="auto">
          <a:xfrm>
            <a:off x="65127" y="893347"/>
            <a:ext cx="2098331" cy="16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FF0000"/>
                </a:solidFill>
                <a:effectLst/>
                <a:latin typeface="Arial" pitchFamily="34" charset="0"/>
                <a:cs typeface="Arial" pitchFamily="34" charset="0"/>
              </a:rPr>
              <a:t>Plasma on closed flux surfaces</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58"/>
          <p:cNvSpPr>
            <a:spLocks noChangeArrowheads="1"/>
          </p:cNvSpPr>
          <p:nvPr/>
        </p:nvSpPr>
        <p:spPr bwMode="auto">
          <a:xfrm>
            <a:off x="65127" y="1068422"/>
            <a:ext cx="1989327" cy="16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333399"/>
                </a:solidFill>
                <a:effectLst/>
                <a:latin typeface="Arial" pitchFamily="34" charset="0"/>
                <a:cs typeface="Arial" pitchFamily="34" charset="0"/>
              </a:rPr>
              <a:t>Plasma on open flux surfaces</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59"/>
          <p:cNvSpPr>
            <a:spLocks noChangeArrowheads="1"/>
          </p:cNvSpPr>
          <p:nvPr/>
        </p:nvSpPr>
        <p:spPr bwMode="auto">
          <a:xfrm>
            <a:off x="59536" y="1227323"/>
            <a:ext cx="1742465" cy="16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9900"/>
                </a:solidFill>
                <a:effectLst/>
                <a:latin typeface="Arial" pitchFamily="34" charset="0"/>
                <a:cs typeface="Arial" pitchFamily="34" charset="0"/>
              </a:rPr>
              <a:t>Limiting material surfaces</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05" name="Rectangle 194"/>
          <p:cNvSpPr>
            <a:spLocks noChangeArrowheads="1"/>
          </p:cNvSpPr>
          <p:nvPr/>
        </p:nvSpPr>
        <p:spPr bwMode="auto">
          <a:xfrm>
            <a:off x="65127" y="540658"/>
            <a:ext cx="503344" cy="16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cs typeface="Arial" pitchFamily="34" charset="0"/>
              </a:rPr>
              <a:t>Legend</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06" name="Rectangle 195"/>
          <p:cNvSpPr>
            <a:spLocks noChangeArrowheads="1"/>
          </p:cNvSpPr>
          <p:nvPr/>
        </p:nvSpPr>
        <p:spPr bwMode="auto">
          <a:xfrm>
            <a:off x="65127" y="690361"/>
            <a:ext cx="516841" cy="126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4400"/>
          </a:p>
        </p:txBody>
      </p:sp>
      <p:sp>
        <p:nvSpPr>
          <p:cNvPr id="107" name="Rectangle 196"/>
          <p:cNvSpPr>
            <a:spLocks noChangeArrowheads="1"/>
          </p:cNvSpPr>
          <p:nvPr/>
        </p:nvSpPr>
        <p:spPr bwMode="auto">
          <a:xfrm>
            <a:off x="65127" y="715735"/>
            <a:ext cx="1737654" cy="16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cs typeface="Arial" pitchFamily="34" charset="0"/>
              </a:rPr>
              <a:t>Magnetic surface features</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08" name="Rectangle 197"/>
          <p:cNvSpPr>
            <a:spLocks noChangeArrowheads="1"/>
          </p:cNvSpPr>
          <p:nvPr/>
        </p:nvSpPr>
        <p:spPr bwMode="auto">
          <a:xfrm>
            <a:off x="65127" y="893347"/>
            <a:ext cx="2098331" cy="16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FF0000"/>
                </a:solidFill>
                <a:effectLst/>
                <a:latin typeface="Arial" pitchFamily="34" charset="0"/>
                <a:cs typeface="Arial" pitchFamily="34" charset="0"/>
              </a:rPr>
              <a:t>Plasma on closed flux surfaces</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09" name="Rectangle 198"/>
          <p:cNvSpPr>
            <a:spLocks noChangeArrowheads="1"/>
          </p:cNvSpPr>
          <p:nvPr/>
        </p:nvSpPr>
        <p:spPr bwMode="auto">
          <a:xfrm>
            <a:off x="65127" y="1068422"/>
            <a:ext cx="1989327" cy="16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333399"/>
                </a:solidFill>
                <a:effectLst/>
                <a:latin typeface="Arial" pitchFamily="34" charset="0"/>
                <a:cs typeface="Arial" pitchFamily="34" charset="0"/>
              </a:rPr>
              <a:t>Plasma on open flux surfaces</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10" name="Rectangle 199"/>
          <p:cNvSpPr>
            <a:spLocks noChangeArrowheads="1"/>
          </p:cNvSpPr>
          <p:nvPr/>
        </p:nvSpPr>
        <p:spPr bwMode="auto">
          <a:xfrm>
            <a:off x="59536" y="1227323"/>
            <a:ext cx="1742465" cy="16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9900"/>
                </a:solidFill>
                <a:effectLst/>
                <a:latin typeface="Arial" pitchFamily="34" charset="0"/>
                <a:cs typeface="Arial" pitchFamily="34" charset="0"/>
              </a:rPr>
              <a:t>Limiting material surfaces</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26" name="Rectangle 115"/>
          <p:cNvSpPr>
            <a:spLocks noChangeArrowheads="1"/>
          </p:cNvSpPr>
          <p:nvPr/>
        </p:nvSpPr>
        <p:spPr bwMode="auto">
          <a:xfrm>
            <a:off x="3008152" y="3007088"/>
            <a:ext cx="2064668"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Inside: closed field lines</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27" name="Rectangle 116"/>
          <p:cNvSpPr>
            <a:spLocks noChangeArrowheads="1"/>
          </p:cNvSpPr>
          <p:nvPr/>
        </p:nvSpPr>
        <p:spPr bwMode="auto">
          <a:xfrm>
            <a:off x="3008152" y="3212612"/>
            <a:ext cx="2074286"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Outside: open field lines</a:t>
            </a:r>
            <a:endParaRPr kumimoji="0" 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67" name="Rectangle 156"/>
          <p:cNvSpPr>
            <a:spLocks noChangeArrowheads="1"/>
          </p:cNvSpPr>
          <p:nvPr/>
        </p:nvSpPr>
        <p:spPr bwMode="auto">
          <a:xfrm>
            <a:off x="3004898" y="2791696"/>
            <a:ext cx="15629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rgbClr val="000000"/>
                </a:solidFill>
                <a:effectLst/>
                <a:latin typeface="Arial" pitchFamily="34" charset="0"/>
                <a:cs typeface="Arial" pitchFamily="34" charset="0"/>
              </a:rPr>
              <a:t>Separatrix</a:t>
            </a:r>
            <a:r>
              <a:rPr kumimoji="0" lang="en-US" sz="1400" b="1" i="0" u="none" strike="noStrike" cap="none" normalizeH="0" baseline="0" dirty="0" smtClean="0">
                <a:ln>
                  <a:noFill/>
                </a:ln>
                <a:solidFill>
                  <a:srgbClr val="000000"/>
                </a:solidFill>
                <a:effectLst/>
                <a:latin typeface="Arial" pitchFamily="34" charset="0"/>
                <a:cs typeface="Arial" pitchFamily="34" charset="0"/>
              </a:rPr>
              <a:t> surface</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69" name="Rectangle 158"/>
          <p:cNvSpPr>
            <a:spLocks noChangeArrowheads="1"/>
          </p:cNvSpPr>
          <p:nvPr/>
        </p:nvSpPr>
        <p:spPr bwMode="auto">
          <a:xfrm>
            <a:off x="3008152" y="3007088"/>
            <a:ext cx="2064668"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cs typeface="Arial" pitchFamily="34" charset="0"/>
              </a:rPr>
              <a:t>Inside: closed field lines</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70" name="Rectangle 159"/>
          <p:cNvSpPr>
            <a:spLocks noChangeArrowheads="1"/>
          </p:cNvSpPr>
          <p:nvPr/>
        </p:nvSpPr>
        <p:spPr bwMode="auto">
          <a:xfrm>
            <a:off x="3008152" y="3212612"/>
            <a:ext cx="2074286" cy="21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cs typeface="Arial" pitchFamily="34" charset="0"/>
              </a:rPr>
              <a:t>Outside: open field lines</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207" name="Straight Arrow Connector 206"/>
          <p:cNvCxnSpPr/>
          <p:nvPr/>
        </p:nvCxnSpPr>
        <p:spPr bwMode="auto">
          <a:xfrm flipH="1" flipV="1">
            <a:off x="718827" y="2484082"/>
            <a:ext cx="2200282" cy="510634"/>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flipH="1">
            <a:off x="981944" y="4307928"/>
            <a:ext cx="1788752" cy="759389"/>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Straight Arrow Connector 117"/>
          <p:cNvCxnSpPr>
            <a:stCxn id="90" idx="0"/>
          </p:cNvCxnSpPr>
          <p:nvPr/>
        </p:nvCxnSpPr>
        <p:spPr bwMode="auto">
          <a:xfrm flipV="1">
            <a:off x="904841" y="5279438"/>
            <a:ext cx="14752" cy="763990"/>
          </a:xfrm>
          <a:prstGeom prst="straightConnector1">
            <a:avLst/>
          </a:prstGeom>
          <a:solidFill>
            <a:schemeClr val="accent1"/>
          </a:solidFill>
          <a:ln w="28575" cap="flat" cmpd="sng" algn="ctr">
            <a:solidFill>
              <a:srgbClr val="0099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Straight Arrow Connector 201"/>
          <p:cNvCxnSpPr/>
          <p:nvPr/>
        </p:nvCxnSpPr>
        <p:spPr bwMode="auto">
          <a:xfrm flipH="1">
            <a:off x="2304035" y="3755586"/>
            <a:ext cx="684006" cy="0"/>
          </a:xfrm>
          <a:prstGeom prst="straightConnector1">
            <a:avLst/>
          </a:prstGeom>
          <a:solidFill>
            <a:schemeClr val="accent1"/>
          </a:solidFill>
          <a:ln w="28575" cap="flat" cmpd="sng" algn="ctr">
            <a:solidFill>
              <a:srgbClr val="0099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3" name="Straight Arrow Connector 202"/>
          <p:cNvCxnSpPr/>
          <p:nvPr/>
        </p:nvCxnSpPr>
        <p:spPr bwMode="auto">
          <a:xfrm flipH="1" flipV="1">
            <a:off x="1150416" y="5403787"/>
            <a:ext cx="940850" cy="523153"/>
          </a:xfrm>
          <a:prstGeom prst="straightConnector1">
            <a:avLst/>
          </a:prstGeom>
          <a:solidFill>
            <a:schemeClr val="accent1"/>
          </a:solidFill>
          <a:ln w="28575" cap="flat" cmpd="sng" algn="ctr">
            <a:solidFill>
              <a:srgbClr val="0099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0" name="Straight Arrow Connector 1029"/>
          <p:cNvCxnSpPr/>
          <p:nvPr/>
        </p:nvCxnSpPr>
        <p:spPr bwMode="auto">
          <a:xfrm flipH="1" flipV="1">
            <a:off x="1119936" y="5248958"/>
            <a:ext cx="1099867" cy="309659"/>
          </a:xfrm>
          <a:prstGeom prst="straightConnector1">
            <a:avLst/>
          </a:prstGeom>
          <a:solidFill>
            <a:schemeClr val="accent1"/>
          </a:solidFill>
          <a:ln w="28575" cap="flat" cmpd="sng" algn="ctr">
            <a:solidFill>
              <a:srgbClr val="333399"/>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2" name="Straight Arrow Connector 211"/>
          <p:cNvCxnSpPr/>
          <p:nvPr/>
        </p:nvCxnSpPr>
        <p:spPr bwMode="auto">
          <a:xfrm flipH="1">
            <a:off x="718827" y="5119391"/>
            <a:ext cx="1819304" cy="73583"/>
          </a:xfrm>
          <a:prstGeom prst="straightConnector1">
            <a:avLst/>
          </a:prstGeom>
          <a:solidFill>
            <a:schemeClr val="accent1"/>
          </a:solidFill>
          <a:ln w="28575" cap="flat" cmpd="sng" algn="ctr">
            <a:solidFill>
              <a:srgbClr val="0099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9" name="Straight Arrow Connector 218"/>
          <p:cNvCxnSpPr/>
          <p:nvPr/>
        </p:nvCxnSpPr>
        <p:spPr bwMode="auto">
          <a:xfrm flipH="1">
            <a:off x="919590" y="4687622"/>
            <a:ext cx="1711859" cy="483979"/>
          </a:xfrm>
          <a:prstGeom prst="straightConnector1">
            <a:avLst/>
          </a:prstGeom>
          <a:solidFill>
            <a:schemeClr val="accent1"/>
          </a:solidFill>
          <a:ln w="28575" cap="flat" cmpd="sng" algn="ctr">
            <a:solidFill>
              <a:srgbClr val="333399"/>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561366567"/>
      </p:ext>
    </p:extLst>
  </p:cSld>
  <p:clrMapOvr>
    <a:masterClrMapping/>
  </p:clrMapOvr>
  <p:timing>
    <p:tnLst>
      <p:par>
        <p:cTn id="1" dur="indefinite" restart="never" nodeType="tmRoot"/>
      </p:par>
    </p:tnLst>
  </p:timing>
</p:sld>
</file>

<file path=ppt/theme/theme1.xml><?xml version="1.0" encoding="utf-8"?>
<a:theme xmlns:a="http://schemas.openxmlformats.org/drawingml/2006/main" name="ITER_PPTemplate (2)">
  <a:themeElements>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TER_PPTemplate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lnDef>
  </a:objectDefaults>
  <a:extraClrSchemeLst>
    <a:extraClrScheme>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TER_PP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TER_PP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TER_PP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TER_PP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TER_PP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TER_PPTemplate (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TER_PP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TER_PP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TER_PP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TER_PP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TER_PP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ITER_PPTemplate (2)</Template>
  <TotalTime>33402</TotalTime>
  <Words>2314</Words>
  <Application>Microsoft Office PowerPoint</Application>
  <PresentationFormat>On-screen Show (4:3)</PresentationFormat>
  <Paragraphs>394</Paragraphs>
  <Slides>44</Slides>
  <Notes>2</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ITER_PPTemplate (2)</vt:lpstr>
      <vt:lpstr>ITER Integrated Modelling Programme</vt:lpstr>
      <vt:lpstr>Overview of IM Progress</vt:lpstr>
      <vt:lpstr>ITER Integrated Modelling Programme</vt:lpstr>
      <vt:lpstr>ITER Integrated Modelling Programme</vt:lpstr>
      <vt:lpstr>Supporting Plasma Operations</vt:lpstr>
      <vt:lpstr>Integrated Modelling &amp; Analysis Suite (IMAS)</vt:lpstr>
      <vt:lpstr>ITER Physics Data Model</vt:lpstr>
      <vt:lpstr>Supporting Plasma Research</vt:lpstr>
      <vt:lpstr>Physics Integration Challenges</vt:lpstr>
      <vt:lpstr>Computational Challenges</vt:lpstr>
      <vt:lpstr>IMAS Plasma Simulator</vt:lpstr>
      <vt:lpstr>CORSICA-based Plasma Simulator </vt:lpstr>
      <vt:lpstr>CORSICA-based PS: Free-boundary plasma evolution with external Z controller</vt:lpstr>
      <vt:lpstr>DINA-based Plasma Simulator</vt:lpstr>
      <vt:lpstr>Status of ITER Integrated Modelling &amp; Analysis Suite</vt:lpstr>
      <vt:lpstr>JIRA used for issue tracking</vt:lpstr>
      <vt:lpstr>Source Code Management</vt:lpstr>
      <vt:lpstr>Regression Tests and Code Validation</vt:lpstr>
      <vt:lpstr>Next Steps: Extend and Use Data Model</vt:lpstr>
      <vt:lpstr>Next Steps: Start to address centralised storage with remote access</vt:lpstr>
      <vt:lpstr>Start Guaranteeing Reproducibility</vt:lpstr>
      <vt:lpstr>IMAS use by wider ITER family</vt:lpstr>
      <vt:lpstr>Extend IMAS</vt:lpstr>
      <vt:lpstr>Start to use IMAS</vt:lpstr>
      <vt:lpstr>Possible EU ITM TF support for IMAS</vt:lpstr>
      <vt:lpstr>Summary</vt:lpstr>
      <vt:lpstr>PowerPoint Presentation</vt:lpstr>
      <vt:lpstr>Highlights from Latest developments at ITER</vt:lpstr>
      <vt:lpstr>Arial Views (September 2013)</vt:lpstr>
      <vt:lpstr>Arial Views (September 2013)</vt:lpstr>
      <vt:lpstr>IN-DA Cryostat Workshop Foundation and Steel Structures </vt:lpstr>
      <vt:lpstr>Construction of Basement of Tokamak Complex (B2 slab;TB00)</vt:lpstr>
      <vt:lpstr>ITER Tokamak Pit (September 2013)</vt:lpstr>
      <vt:lpstr>ITER B2 Slab</vt:lpstr>
      <vt:lpstr>Overview of Site Progress</vt:lpstr>
      <vt:lpstr>Procurement Arrangements</vt:lpstr>
      <vt:lpstr>First Delivery</vt:lpstr>
      <vt:lpstr>Ministerial-Level ITER Council Meeting</vt:lpstr>
      <vt:lpstr>Council Chamber</vt:lpstr>
      <vt:lpstr>Test Convoy: 16th – 20th September 2013</vt:lpstr>
      <vt:lpstr>Schematic of the Mock-Up</vt:lpstr>
      <vt:lpstr>PowerPoint Presentation</vt:lpstr>
      <vt:lpstr>Preparations for Test Convoy</vt:lpstr>
      <vt:lpstr>PowerPoint Presentation</vt:lpstr>
    </vt:vector>
  </TitlesOfParts>
  <Company>ITER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ITER;Simon.Pinches@iter.org</dc:creator>
  <cp:lastModifiedBy>Pinches Simon</cp:lastModifiedBy>
  <cp:revision>306</cp:revision>
  <cp:lastPrinted>2011-01-24T11:19:46Z</cp:lastPrinted>
  <dcterms:created xsi:type="dcterms:W3CDTF">2008-09-02T15:06:07Z</dcterms:created>
  <dcterms:modified xsi:type="dcterms:W3CDTF">2013-11-21T08:18:42Z</dcterms:modified>
</cp:coreProperties>
</file>