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72" r:id="rId2"/>
    <p:sldId id="257" r:id="rId3"/>
    <p:sldId id="268" r:id="rId4"/>
    <p:sldId id="269" r:id="rId5"/>
    <p:sldId id="259" r:id="rId6"/>
    <p:sldId id="260" r:id="rId7"/>
    <p:sldId id="261" r:id="rId8"/>
    <p:sldId id="262" r:id="rId9"/>
    <p:sldId id="271" r:id="rId10"/>
    <p:sldId id="270" r:id="rId11"/>
    <p:sldId id="265" r:id="rId12"/>
    <p:sldId id="266" r:id="rId13"/>
    <p:sldId id="258" r:id="rId14"/>
    <p:sldId id="267" r:id="rId15"/>
    <p:sldId id="263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F201193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B6790A"/>
    <a:srgbClr val="B64F10"/>
    <a:srgbClr val="FFCC66"/>
    <a:srgbClr val="FF9933"/>
    <a:srgbClr val="33CC33"/>
    <a:srgbClr val="B86F0E"/>
    <a:srgbClr val="66CCFF"/>
    <a:srgbClr val="3333FF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91" autoAdjust="0"/>
    <p:restoredTop sz="99826" autoAdjust="0"/>
  </p:normalViewPr>
  <p:slideViewPr>
    <p:cSldViewPr showGuides="1">
      <p:cViewPr>
        <p:scale>
          <a:sx n="80" d="100"/>
          <a:sy n="80" d="100"/>
        </p:scale>
        <p:origin x="-4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52461F-A006-4809-B83B-4853BE89E7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1842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76D23FF-A419-46C7-8AD3-1A80D6D469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4563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C4F32-7808-C546-9395-39DEBF3201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289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0"/>
            <a:ext cx="8686800" cy="64531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G. Falchetto, ITM Annual Meeting, 21th November 2013, Lisbon    </a:t>
            </a:r>
            <a:endParaRPr lang="en-US" altLang="en-US" sz="80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2D866-5411-4B79-BDF4-069B7129D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980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9475" y="0"/>
            <a:ext cx="5724525" cy="5492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5175"/>
            <a:ext cx="8507413" cy="56880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baseline="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 sz="1800" baseline="0"/>
            </a:lvl4pPr>
            <a:lvl5pPr marL="2057400" indent="-228600">
              <a:buFont typeface="Wingdings" panose="05000000000000000000" pitchFamily="2" charset="2"/>
              <a:buChar char="§"/>
              <a:defRPr sz="1800" baseline="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G. Falchetto, ITM Annual Meeting, 21th November 2013, Lisbon    </a:t>
            </a:r>
            <a:endParaRPr lang="en-US" altLang="en-US" sz="8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7070-17C6-4C00-96B3-1E6E2CF52C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691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G. Falchetto, ITM Annual Meeting, 21th November 2013, Lisbon    </a:t>
            </a:r>
            <a:endParaRPr lang="en-US" altLang="en-US" sz="80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DE258-44A1-4A24-A726-7559377D3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89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D4D8A-B822-406B-A77D-581ABA949E1F}" type="slidenum">
              <a:rPr lang="en-GB" altLang="da-DK"/>
              <a:pPr/>
              <a:t>‹#›</a:t>
            </a:fld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xmlns="" val="88696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06taskforce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ppt06taskforce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19475" y="0"/>
            <a:ext cx="5724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5175"/>
            <a:ext cx="8507413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4638"/>
            <a:ext cx="386715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 smtClean="0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en-US" smtClean="0"/>
              <a:t>G. Falchetto, ITM Annual Meeting, 21th November 2013, Lisbon    </a:t>
            </a:r>
            <a:endParaRPr lang="en-US" altLang="en-US" sz="800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524625"/>
            <a:ext cx="755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33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414C901-D04B-434E-995C-AEFFFEB74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forge.efda-itm.eu/gf/project/generalsupport/tracker/?action=TrackerItemEdit&amp;tracker_item_id=579" TargetMode="External"/><Relationship Id="rId2" Type="http://schemas.openxmlformats.org/officeDocument/2006/relationships/hyperlink" Target="http://portal.efda-itm.eu/twiki/bin/view/Main/InputsForIMP4Cod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G. Falchetto, ITM Annual Meeting, 21th November 2013, Lisbon    </a:t>
            </a:r>
            <a:endParaRPr lang="en-US" altLang="en-US" sz="8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1A7070-17C6-4C00-96B3-1E6E2CF52C1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6" name="Content Placeholder 5" descr="ppt06taskforce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1334" y="0"/>
            <a:ext cx="9245334" cy="69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92213" y="2924175"/>
            <a:ext cx="77724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altLang="en-US" kern="0" dirty="0" smtClean="0">
                <a:solidFill>
                  <a:schemeClr val="bg1"/>
                </a:solidFill>
              </a:rPr>
              <a:t>ITM-IMP4 Status &amp; </a:t>
            </a:r>
            <a:r>
              <a:rPr lang="sv-SE" altLang="en-US" kern="0" dirty="0" err="1" smtClean="0">
                <a:solidFill>
                  <a:schemeClr val="bg1"/>
                </a:solidFill>
              </a:rPr>
              <a:t>Achievements</a:t>
            </a:r>
            <a:r>
              <a:rPr lang="sv-SE" altLang="en-US" kern="0" dirty="0" smtClean="0">
                <a:solidFill>
                  <a:schemeClr val="bg1"/>
                </a:solidFill>
              </a:rPr>
              <a:t/>
            </a:r>
            <a:br>
              <a:rPr lang="sv-SE" altLang="en-US" kern="0" dirty="0" smtClean="0">
                <a:solidFill>
                  <a:schemeClr val="bg1"/>
                </a:solidFill>
              </a:rPr>
            </a:br>
            <a:r>
              <a:rPr lang="en-US" altLang="en-US" kern="0" dirty="0" smtClean="0">
                <a:solidFill>
                  <a:schemeClr val="bg1"/>
                </a:solidFill>
              </a:rPr>
              <a:t/>
            </a:r>
            <a:br>
              <a:rPr lang="en-US" altLang="en-US" kern="0" dirty="0" smtClean="0">
                <a:solidFill>
                  <a:schemeClr val="bg1"/>
                </a:solidFill>
              </a:rPr>
            </a:br>
            <a:r>
              <a:rPr lang="en-US" altLang="en-US" kern="0" dirty="0" smtClean="0">
                <a:solidFill>
                  <a:schemeClr val="bg1"/>
                </a:solidFill>
              </a:rPr>
              <a:t/>
            </a:r>
            <a:br>
              <a:rPr lang="en-US" altLang="en-US" kern="0" dirty="0" smtClean="0">
                <a:solidFill>
                  <a:schemeClr val="bg1"/>
                </a:solidFill>
              </a:rPr>
            </a:br>
            <a:r>
              <a:rPr lang="en-US" altLang="en-US" sz="2000" b="0" kern="0" dirty="0" smtClean="0">
                <a:solidFill>
                  <a:schemeClr val="bg1"/>
                </a:solidFill>
              </a:rPr>
              <a:t>Presented by A.H. </a:t>
            </a:r>
            <a:r>
              <a:rPr lang="en-US" altLang="en-US" sz="2000" b="0" kern="0" dirty="0" smtClean="0">
                <a:solidFill>
                  <a:schemeClr val="bg1"/>
                </a:solidFill>
              </a:rPr>
              <a:t>Nielsen</a:t>
            </a:r>
            <a:r>
              <a:rPr lang="en-US" altLang="en-US" sz="2000" b="0" kern="0" dirty="0" smtClean="0">
                <a:solidFill>
                  <a:schemeClr val="bg1"/>
                </a:solidFill>
              </a:rPr>
              <a:t/>
            </a:r>
            <a:br>
              <a:rPr lang="en-US" altLang="en-US" sz="2000" b="0" kern="0" dirty="0" smtClean="0">
                <a:solidFill>
                  <a:schemeClr val="bg1"/>
                </a:solidFill>
              </a:rPr>
            </a:br>
            <a:r>
              <a:rPr lang="en-US" altLang="en-US" sz="2000" b="0" kern="0" dirty="0" smtClean="0">
                <a:solidFill>
                  <a:schemeClr val="bg1"/>
                </a:solidFill>
              </a:rPr>
              <a:t/>
            </a:r>
            <a:br>
              <a:rPr lang="en-US" altLang="en-US" sz="2000" b="0" kern="0" dirty="0" smtClean="0">
                <a:solidFill>
                  <a:schemeClr val="bg1"/>
                </a:solidFill>
              </a:rPr>
            </a:br>
            <a:r>
              <a:rPr lang="en-US" altLang="en-US" sz="2000" b="0" kern="0" dirty="0" smtClean="0">
                <a:solidFill>
                  <a:schemeClr val="bg1"/>
                </a:solidFill>
              </a:rPr>
              <a:t/>
            </a:r>
            <a:br>
              <a:rPr lang="en-US" altLang="en-US" sz="2000" b="0" kern="0" dirty="0" smtClean="0">
                <a:solidFill>
                  <a:schemeClr val="bg1"/>
                </a:solidFill>
              </a:rPr>
            </a:br>
            <a:r>
              <a:rPr lang="da-DK" altLang="en-US" sz="2000" b="0" kern="0" dirty="0" smtClean="0">
                <a:solidFill>
                  <a:schemeClr val="tx1"/>
                </a:solidFill>
              </a:rPr>
              <a:t>Project </a:t>
            </a:r>
            <a:r>
              <a:rPr lang="da-DK" altLang="en-US" sz="2000" b="0" kern="0" dirty="0" err="1" smtClean="0">
                <a:solidFill>
                  <a:schemeClr val="tx1"/>
                </a:solidFill>
              </a:rPr>
              <a:t>leader</a:t>
            </a:r>
            <a:r>
              <a:rPr lang="en-GB" altLang="en-US" sz="2000" b="0" kern="0" dirty="0" smtClean="0">
                <a:solidFill>
                  <a:schemeClr val="tx1"/>
                </a:solidFill>
              </a:rPr>
              <a:t>: B. Scott</a:t>
            </a:r>
            <a:br>
              <a:rPr lang="en-GB" altLang="en-US" sz="2000" b="0" kern="0" dirty="0" smtClean="0">
                <a:solidFill>
                  <a:schemeClr val="tx1"/>
                </a:solidFill>
              </a:rPr>
            </a:br>
            <a:r>
              <a:rPr lang="en-GB" altLang="en-US" sz="2000" b="0" kern="0" dirty="0" smtClean="0">
                <a:solidFill>
                  <a:schemeClr val="tx1"/>
                </a:solidFill>
              </a:rPr>
              <a:t>Deputy: A.H. Nielsen</a:t>
            </a:r>
            <a:endParaRPr lang="en-GB" altLang="en-US" sz="2000" b="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58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136904" cy="1080120"/>
          </a:xfrm>
        </p:spPr>
        <p:txBody>
          <a:bodyPr/>
          <a:lstStyle/>
          <a:p>
            <a:r>
              <a:rPr lang="sv-SE" dirty="0" smtClean="0"/>
              <a:t>IMP4-ACT 3: Cross-</a:t>
            </a:r>
            <a:r>
              <a:rPr lang="sv-SE" dirty="0" err="1" smtClean="0"/>
              <a:t>verification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linear</a:t>
            </a:r>
            <a:r>
              <a:rPr lang="sv-SE" dirty="0" smtClean="0"/>
              <a:t> and </a:t>
            </a:r>
            <a:r>
              <a:rPr lang="sv-SE" dirty="0" err="1" smtClean="0"/>
              <a:t>neoclassical</a:t>
            </a:r>
            <a:r>
              <a:rPr lang="sv-SE" dirty="0" smtClean="0"/>
              <a:t> </a:t>
            </a:r>
            <a:r>
              <a:rPr lang="sv-SE" dirty="0" err="1" smtClean="0"/>
              <a:t>codes</a:t>
            </a:r>
            <a:r>
              <a:rPr lang="sv-SE" dirty="0" smtClean="0"/>
              <a:t> on </a:t>
            </a:r>
            <a:r>
              <a:rPr lang="sv-SE" dirty="0" err="1" smtClean="0"/>
              <a:t>specific</a:t>
            </a:r>
            <a:r>
              <a:rPr lang="sv-SE" dirty="0" smtClean="0"/>
              <a:t> standard </a:t>
            </a:r>
            <a:r>
              <a:rPr lang="sv-SE" dirty="0" err="1" smtClean="0"/>
              <a:t>cases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276872"/>
            <a:ext cx="8507413" cy="4419253"/>
          </a:xfrm>
        </p:spPr>
        <p:txBody>
          <a:bodyPr>
            <a:normAutofit/>
          </a:bodyPr>
          <a:lstStyle/>
          <a:p>
            <a:r>
              <a:rPr lang="sv-SE" sz="1800" dirty="0" err="1" smtClean="0"/>
              <a:t>Aim</a:t>
            </a:r>
            <a:r>
              <a:rPr lang="sv-SE" sz="1800" dirty="0" smtClean="0"/>
              <a:t> is to </a:t>
            </a:r>
            <a:r>
              <a:rPr lang="sv-SE" sz="1800" dirty="0" err="1" smtClean="0"/>
              <a:t>establish</a:t>
            </a:r>
            <a:r>
              <a:rPr lang="sv-SE" sz="1800" dirty="0" smtClean="0"/>
              <a:t> a set </a:t>
            </a:r>
            <a:r>
              <a:rPr lang="sv-SE" sz="1800" dirty="0" err="1" smtClean="0"/>
              <a:t>of</a:t>
            </a:r>
            <a:r>
              <a:rPr lang="sv-SE" sz="1800" dirty="0" smtClean="0"/>
              <a:t> </a:t>
            </a:r>
            <a:r>
              <a:rPr lang="sv-SE" sz="1800" dirty="0" err="1" smtClean="0"/>
              <a:t>verified</a:t>
            </a:r>
            <a:r>
              <a:rPr lang="sv-SE" sz="1800" dirty="0" smtClean="0"/>
              <a:t> </a:t>
            </a:r>
            <a:r>
              <a:rPr lang="sv-SE" sz="1800" dirty="0" err="1" smtClean="0"/>
              <a:t>toosls</a:t>
            </a:r>
            <a:r>
              <a:rPr lang="sv-SE" sz="1800" dirty="0" smtClean="0"/>
              <a:t> for </a:t>
            </a:r>
            <a:r>
              <a:rPr lang="sv-SE" sz="1800" dirty="0" err="1" smtClean="0"/>
              <a:t>modelling</a:t>
            </a:r>
            <a:r>
              <a:rPr lang="sv-SE" sz="1800" dirty="0" smtClean="0"/>
              <a:t> </a:t>
            </a:r>
            <a:r>
              <a:rPr lang="sv-SE" sz="1800" dirty="0" err="1" smtClean="0"/>
              <a:t>activities</a:t>
            </a:r>
            <a:endParaRPr lang="sv-SE" sz="1800" dirty="0" smtClean="0"/>
          </a:p>
          <a:p>
            <a:r>
              <a:rPr lang="sv-SE" sz="1800" dirty="0" smtClean="0"/>
              <a:t>Small </a:t>
            </a:r>
            <a:r>
              <a:rPr lang="sv-SE" sz="1800" dirty="0" err="1" smtClean="0"/>
              <a:t>number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</a:t>
            </a:r>
            <a:r>
              <a:rPr lang="sv-SE" sz="1800" dirty="0" err="1" smtClean="0"/>
              <a:t>neoclassical</a:t>
            </a:r>
            <a:r>
              <a:rPr lang="sv-SE" sz="1800" dirty="0" smtClean="0"/>
              <a:t> </a:t>
            </a:r>
            <a:r>
              <a:rPr lang="sv-SE" sz="1800" dirty="0" err="1" smtClean="0"/>
              <a:t>codes</a:t>
            </a:r>
            <a:r>
              <a:rPr lang="sv-SE" sz="1800" dirty="0" smtClean="0"/>
              <a:t> in the </a:t>
            </a:r>
            <a:r>
              <a:rPr lang="sv-SE" sz="1800" dirty="0" err="1" smtClean="0"/>
              <a:t>toolbox</a:t>
            </a:r>
            <a:endParaRPr lang="sv-SE" sz="1800" dirty="0" smtClean="0"/>
          </a:p>
          <a:p>
            <a:pPr lvl="1"/>
            <a:r>
              <a:rPr lang="sv-SE" sz="1800" dirty="0" err="1" smtClean="0"/>
              <a:t>Neowes</a:t>
            </a:r>
            <a:endParaRPr lang="sv-SE" sz="1800" dirty="0" smtClean="0"/>
          </a:p>
          <a:p>
            <a:pPr lvl="1"/>
            <a:r>
              <a:rPr lang="sv-SE" sz="1800" dirty="0" err="1" smtClean="0"/>
              <a:t>Neoart</a:t>
            </a:r>
            <a:endParaRPr lang="sv-SE" sz="1800" dirty="0" smtClean="0"/>
          </a:p>
          <a:p>
            <a:pPr lvl="1"/>
            <a:r>
              <a:rPr lang="sv-SE" sz="1800" dirty="0" smtClean="0"/>
              <a:t>NCLASS</a:t>
            </a:r>
          </a:p>
          <a:p>
            <a:r>
              <a:rPr lang="sv-SE" sz="1800" dirty="0" err="1" smtClean="0"/>
              <a:t>Working</a:t>
            </a:r>
            <a:r>
              <a:rPr lang="sv-SE" sz="1800" dirty="0" smtClean="0"/>
              <a:t> implementations for simple </a:t>
            </a:r>
            <a:r>
              <a:rPr lang="sv-SE" sz="1800" dirty="0" err="1" smtClean="0"/>
              <a:t>cases</a:t>
            </a:r>
            <a:r>
              <a:rPr lang="sv-SE" sz="1800" dirty="0" smtClean="0"/>
              <a:t> (no </a:t>
            </a:r>
            <a:r>
              <a:rPr lang="sv-SE" sz="1800" dirty="0" err="1" smtClean="0"/>
              <a:t>multiple</a:t>
            </a:r>
            <a:r>
              <a:rPr lang="sv-SE" sz="1800" dirty="0" smtClean="0"/>
              <a:t> charge </a:t>
            </a:r>
            <a:r>
              <a:rPr lang="sv-SE" sz="1800" dirty="0" err="1" smtClean="0"/>
              <a:t>state</a:t>
            </a:r>
            <a:r>
              <a:rPr lang="sv-SE" sz="1800" dirty="0" smtClean="0"/>
              <a:t> [MCS] </a:t>
            </a:r>
            <a:r>
              <a:rPr lang="sv-SE" sz="1800" dirty="0" err="1" smtClean="0"/>
              <a:t>impurities</a:t>
            </a:r>
            <a:r>
              <a:rPr lang="sv-SE" sz="1800" dirty="0" smtClean="0"/>
              <a:t>) [NCLASS in NTCC/CEA version]</a:t>
            </a:r>
          </a:p>
          <a:p>
            <a:r>
              <a:rPr lang="sv-SE" sz="1800" dirty="0" smtClean="0"/>
              <a:t>Full </a:t>
            </a:r>
            <a:r>
              <a:rPr lang="sv-SE" sz="1800" dirty="0" err="1" smtClean="0"/>
              <a:t>blown</a:t>
            </a:r>
            <a:r>
              <a:rPr lang="sv-SE" sz="1800" dirty="0" smtClean="0"/>
              <a:t> </a:t>
            </a:r>
            <a:r>
              <a:rPr lang="sv-SE" sz="1800" dirty="0" err="1" smtClean="0"/>
              <a:t>impurity</a:t>
            </a:r>
            <a:r>
              <a:rPr lang="sv-SE" sz="1800" dirty="0" smtClean="0"/>
              <a:t> versions under implementation and initial </a:t>
            </a:r>
            <a:r>
              <a:rPr lang="sv-SE" sz="1800" dirty="0" err="1" smtClean="0"/>
              <a:t>testing</a:t>
            </a:r>
            <a:endParaRPr lang="sv-SE" sz="1800" dirty="0" smtClean="0"/>
          </a:p>
          <a:p>
            <a:pPr lvl="1"/>
            <a:r>
              <a:rPr lang="sv-SE" sz="1800" dirty="0" err="1" smtClean="0"/>
              <a:t>Neoart</a:t>
            </a:r>
            <a:r>
              <a:rPr lang="sv-SE" sz="1800" dirty="0" smtClean="0"/>
              <a:t> </a:t>
            </a:r>
            <a:r>
              <a:rPr lang="sv-SE" sz="1800" dirty="0" err="1" smtClean="0"/>
              <a:t>running</a:t>
            </a:r>
            <a:r>
              <a:rPr lang="sv-SE" sz="1800" dirty="0" smtClean="0"/>
              <a:t> </a:t>
            </a:r>
            <a:r>
              <a:rPr lang="sv-SE" sz="1800" dirty="0" err="1" smtClean="0"/>
              <a:t>but</a:t>
            </a:r>
            <a:r>
              <a:rPr lang="sv-SE" sz="1800" dirty="0" smtClean="0"/>
              <a:t> </a:t>
            </a:r>
            <a:r>
              <a:rPr lang="sv-SE" sz="1800" dirty="0" err="1" smtClean="0"/>
              <a:t>need</a:t>
            </a:r>
            <a:r>
              <a:rPr lang="sv-SE" sz="1800" dirty="0" smtClean="0"/>
              <a:t> </a:t>
            </a:r>
            <a:r>
              <a:rPr lang="sv-SE" sz="1800" dirty="0" err="1" smtClean="0"/>
              <a:t>verification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</a:t>
            </a:r>
            <a:r>
              <a:rPr lang="sv-SE" sz="1800" dirty="0" err="1" smtClean="0"/>
              <a:t>pinch</a:t>
            </a:r>
            <a:r>
              <a:rPr lang="sv-SE" sz="1800" dirty="0" smtClean="0"/>
              <a:t> terms</a:t>
            </a:r>
          </a:p>
          <a:p>
            <a:pPr lvl="1"/>
            <a:r>
              <a:rPr lang="sv-SE" sz="1800" dirty="0" smtClean="0"/>
              <a:t>NCLASS (</a:t>
            </a:r>
            <a:r>
              <a:rPr lang="sv-SE" sz="1800" dirty="0" err="1" smtClean="0"/>
              <a:t>updated</a:t>
            </a:r>
            <a:r>
              <a:rPr lang="sv-SE" sz="1800" dirty="0" smtClean="0"/>
              <a:t>) version not </a:t>
            </a:r>
            <a:r>
              <a:rPr lang="sv-SE" sz="1800" dirty="0" err="1" smtClean="0"/>
              <a:t>yet</a:t>
            </a:r>
            <a:r>
              <a:rPr lang="sv-SE" sz="1800" dirty="0" smtClean="0"/>
              <a:t> ready – still </a:t>
            </a:r>
            <a:r>
              <a:rPr lang="sv-SE" sz="1800" dirty="0" err="1" smtClean="0"/>
              <a:t>being</a:t>
            </a:r>
            <a:r>
              <a:rPr lang="sv-SE" sz="1800" dirty="0" smtClean="0"/>
              <a:t> </a:t>
            </a:r>
            <a:r>
              <a:rPr lang="sv-SE" sz="1800" dirty="0" err="1" smtClean="0"/>
              <a:t>implemented</a:t>
            </a:r>
            <a:endParaRPr lang="sv-SE" sz="1800" dirty="0" smtClean="0"/>
          </a:p>
          <a:p>
            <a:r>
              <a:rPr lang="sv-SE" sz="1800" dirty="0" smtClean="0"/>
              <a:t> Urgent </a:t>
            </a:r>
            <a:r>
              <a:rPr lang="sv-SE" sz="1800" dirty="0" err="1" smtClean="0"/>
              <a:t>user</a:t>
            </a:r>
            <a:r>
              <a:rPr lang="sv-SE" sz="1800" dirty="0" smtClean="0"/>
              <a:t> driven </a:t>
            </a:r>
            <a:r>
              <a:rPr lang="sv-SE" sz="1800" dirty="0" err="1" smtClean="0"/>
              <a:t>need</a:t>
            </a:r>
            <a:r>
              <a:rPr lang="sv-SE" sz="1800" dirty="0" smtClean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xmlns="" val="130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+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ACT 1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ITM-IMP4 database contain the core-benchmark IMP4 shot 1/1 – 1/4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Will serve as test cases for new and old core/edge codes in CD1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Database also include JET </a:t>
            </a:r>
            <a:r>
              <a:rPr lang="en-US" sz="1800" dirty="0">
                <a:solidFill>
                  <a:schemeClr val="tx1"/>
                </a:solidFill>
              </a:rPr>
              <a:t>shots </a:t>
            </a:r>
            <a:r>
              <a:rPr lang="en-US" sz="1800" dirty="0" smtClean="0">
                <a:solidFill>
                  <a:schemeClr val="tx1"/>
                </a:solidFill>
              </a:rPr>
              <a:t>77922, 66128 and 59737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ACT 2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Workflow is able to read and write Langmuir CPOs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Model results are comparable to experimental data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Lacking experimental parameter; SOL thickness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Need to work on magnetic field reconstruction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This project is expected to continue in CD1 with SOL data from AUG, this will hopefully be available early 2014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ACT 3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To be maintained and expanded in CD1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ACT 4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Finished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78242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</a:t>
            </a:r>
            <a:r>
              <a:rPr lang="en-US" dirty="0" err="1"/>
              <a:t>vs</a:t>
            </a:r>
            <a:r>
              <a:rPr lang="en-US" dirty="0"/>
              <a:t> Synthetic Probe Data</a:t>
            </a:r>
          </a:p>
        </p:txBody>
      </p:sp>
      <p:pic>
        <p:nvPicPr>
          <p:cNvPr id="5" name="Picture 4" descr="figure_dens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6" t="5524" r="6990" b="5256"/>
          <a:stretch/>
        </p:blipFill>
        <p:spPr>
          <a:xfrm>
            <a:off x="4751011" y="2056197"/>
            <a:ext cx="4175393" cy="3239987"/>
          </a:xfrm>
          <a:prstGeom prst="rect">
            <a:avLst/>
          </a:prstGeom>
        </p:spPr>
      </p:pic>
      <p:pic>
        <p:nvPicPr>
          <p:cNvPr id="6" name="Picture 5" descr="figure_temp3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3" t="5524" r="5523" b="5256"/>
          <a:stretch/>
        </p:blipFill>
        <p:spPr>
          <a:xfrm>
            <a:off x="309234" y="2044101"/>
            <a:ext cx="4283814" cy="3239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3810" y="1753809"/>
            <a:ext cx="141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93543" y="175380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927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Act 1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644012" y="1302293"/>
            <a:ext cx="75757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ACT1 Cross verification of IMP4 turbulence codes on specified standard </a:t>
            </a:r>
            <a:r>
              <a:rPr lang="en-US" b="1" dirty="0" smtClean="0"/>
              <a:t>cases</a:t>
            </a:r>
          </a:p>
          <a:p>
            <a:endParaRPr lang="en-US" b="1" dirty="0"/>
          </a:p>
          <a:p>
            <a:r>
              <a:rPr lang="en-US" dirty="0" smtClean="0"/>
              <a:t>Experimental data to be use for the Sol, Edge, core codes in IMP4</a:t>
            </a:r>
          </a:p>
          <a:p>
            <a:endParaRPr lang="en-US" dirty="0"/>
          </a:p>
          <a:p>
            <a:r>
              <a:rPr lang="en-US" dirty="0" smtClean="0"/>
              <a:t>From the Madrid CC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Uploaded JET Machine description for a generic </a:t>
            </a:r>
            <a:r>
              <a:rPr lang="en-US" dirty="0" smtClean="0"/>
              <a:t> JET pulse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Uploaded </a:t>
            </a:r>
            <a:r>
              <a:rPr lang="en-US" dirty="0"/>
              <a:t>JET shots 77922 and </a:t>
            </a:r>
            <a:r>
              <a:rPr lang="en-US" dirty="0" smtClean="0"/>
              <a:t>66128 to ITM database (to be confirmed)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Within the last month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Uploaded JET shot 59737 with help from Rui (to be confirmed)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70171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</a:t>
            </a:r>
            <a:r>
              <a:rPr lang="en-US" dirty="0" err="1" smtClean="0"/>
              <a:t>vs</a:t>
            </a:r>
            <a:r>
              <a:rPr lang="en-US" dirty="0" smtClean="0"/>
              <a:t> Synthetic Probe Data</a:t>
            </a:r>
            <a:endParaRPr lang="en-US" dirty="0"/>
          </a:p>
        </p:txBody>
      </p:sp>
      <p:pic>
        <p:nvPicPr>
          <p:cNvPr id="5" name="Picture 4" descr="figure_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26" t="6093" r="6127" b="5472"/>
          <a:stretch/>
        </p:blipFill>
        <p:spPr>
          <a:xfrm>
            <a:off x="5128380" y="1603056"/>
            <a:ext cx="3108476" cy="2387771"/>
          </a:xfrm>
          <a:prstGeom prst="rect">
            <a:avLst/>
          </a:prstGeom>
        </p:spPr>
      </p:pic>
      <p:pic>
        <p:nvPicPr>
          <p:cNvPr id="7" name="Picture 6" descr="figure_dens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26" t="5639" r="6127" b="5215"/>
          <a:stretch/>
        </p:blipFill>
        <p:spPr>
          <a:xfrm>
            <a:off x="5128380" y="4076095"/>
            <a:ext cx="3108476" cy="2406953"/>
          </a:xfrm>
          <a:prstGeom prst="rect">
            <a:avLst/>
          </a:prstGeom>
        </p:spPr>
      </p:pic>
      <p:pic>
        <p:nvPicPr>
          <p:cNvPr id="8" name="Picture 7" descr="figure_temp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9" t="5472" r="5779" b="6092"/>
          <a:stretch/>
        </p:blipFill>
        <p:spPr>
          <a:xfrm>
            <a:off x="1064380" y="1536094"/>
            <a:ext cx="3120572" cy="2387771"/>
          </a:xfrm>
          <a:prstGeom prst="rect">
            <a:avLst/>
          </a:prstGeom>
        </p:spPr>
      </p:pic>
      <p:pic>
        <p:nvPicPr>
          <p:cNvPr id="9" name="Picture 8" descr="figure_temp2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9" t="7437" r="5779" b="3418"/>
          <a:stretch/>
        </p:blipFill>
        <p:spPr>
          <a:xfrm>
            <a:off x="1064380" y="4076095"/>
            <a:ext cx="3120572" cy="24069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23143" y="1233724"/>
            <a:ext cx="141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36305" y="123372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894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5149"/>
            <a:ext cx="8229600" cy="1143000"/>
          </a:xfrm>
        </p:spPr>
        <p:txBody>
          <a:bodyPr/>
          <a:lstStyle/>
          <a:p>
            <a:r>
              <a:rPr lang="da-DK" dirty="0" smtClean="0"/>
              <a:t>ACT 3</a:t>
            </a:r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340241" y="1095152"/>
            <a:ext cx="766607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NEOART was run on Denis K's test cases from JET (77922/2), ITER (35441/6, a good tungsten test case), DEMO1 (2/12 only, the </a:t>
            </a:r>
            <a:r>
              <a:rPr lang="en-US" sz="1400" dirty="0" err="1"/>
              <a:t>orig</a:t>
            </a:r>
            <a:r>
              <a:rPr lang="en-US" sz="1400" dirty="0"/>
              <a:t> EQ crashes GKMHD)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it runs on Dave C's AUG cases but fails on the MAST cases (doesn't converge near the magnetic axis)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usually you have to run a equilibrium code first to fill the CPO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(NB) </a:t>
            </a:r>
            <a:r>
              <a:rPr lang="en-US" sz="1400" dirty="0"/>
              <a:t>just checked on IMP4 shot 1/1: agreement among NEOART/WES/NEOS for conductivity, but disagreement on JET 77922/2 ... ... this looks like a shaping issue, where they agree on circular cases but NEOART is low for shaped ones ... ... I bet I have a bug in the geometry part and am trying to hunt it down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recall the </a:t>
            </a:r>
            <a:r>
              <a:rPr lang="en-US" sz="1400" dirty="0">
                <a:hlinkClick r:id="rId2"/>
              </a:rPr>
              <a:t>list of required inputs for IMP4 codes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there was an issue with MPI batch </a:t>
            </a:r>
            <a:r>
              <a:rPr lang="en-US" sz="1400" dirty="0" err="1"/>
              <a:t>mdsplus</a:t>
            </a:r>
            <a:r>
              <a:rPr lang="en-US" sz="1400" dirty="0"/>
              <a:t> access (see </a:t>
            </a:r>
            <a:r>
              <a:rPr lang="en-US" sz="1400" dirty="0">
                <a:hlinkClick r:id="rId3"/>
              </a:rPr>
              <a:t>Tracker item 579</a:t>
            </a:r>
            <a:r>
              <a:rPr lang="en-US" sz="1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this seems to work now, a 256 core case was tested and ran nominally (GKMHD -&gt; GEM workflow)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started porting to CURIE with Michal O and </a:t>
            </a:r>
            <a:r>
              <a:rPr lang="en-US" sz="1400" dirty="0" err="1"/>
              <a:t>Marcin</a:t>
            </a:r>
            <a:r>
              <a:rPr lang="en-US" sz="1400" dirty="0"/>
              <a:t> P -- still some UAL issues which we are debugging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first test with manually compiled </a:t>
            </a:r>
            <a:r>
              <a:rPr lang="en-US" sz="1400" dirty="0" err="1"/>
              <a:t>fortran</a:t>
            </a:r>
            <a:r>
              <a:rPr lang="en-US" sz="1400" dirty="0"/>
              <a:t> workflow version ran fine on 1 core (got all IDL plot diagnostics)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only relevant issue seems to be version matching on the XML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will continue with the CURIE tasks next week </a:t>
            </a:r>
            <a:r>
              <a:rPr lang="en-US" sz="1400" dirty="0" smtClean="0"/>
              <a:t>remotely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36019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ITM-IMP4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251520" y="1268760"/>
            <a:ext cx="848032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overview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ACT1 Cross </a:t>
            </a:r>
            <a:r>
              <a:rPr lang="en-US" sz="1400" b="1" dirty="0"/>
              <a:t>verification of IMP4 turbulence codes on specified standard cases</a:t>
            </a:r>
            <a:r>
              <a:rPr lang="da-DK" sz="1400" b="1" dirty="0"/>
              <a:t/>
            </a:r>
            <a:br>
              <a:rPr lang="da-DK" sz="1400" b="1" dirty="0"/>
            </a:br>
            <a:r>
              <a:rPr lang="en-US" sz="1400" dirty="0" smtClean="0"/>
              <a:t>Michele </a:t>
            </a:r>
            <a:r>
              <a:rPr lang="en-US" sz="1400" dirty="0" err="1"/>
              <a:t>Romanelli</a:t>
            </a:r>
            <a:r>
              <a:rPr lang="en-US" sz="1400" dirty="0"/>
              <a:t> 0.15 PS</a:t>
            </a:r>
            <a:br>
              <a:rPr lang="en-US" sz="1400" dirty="0"/>
            </a:br>
            <a:r>
              <a:rPr lang="en-US" sz="1400" i="1" dirty="0" smtClean="0"/>
              <a:t>It is proposed to contribute to the porting </a:t>
            </a:r>
            <a:r>
              <a:rPr lang="en-US" sz="1400" i="1" dirty="0"/>
              <a:t>of JET experimental data into the ITM database. This will be done in cooperation with EDRG.</a:t>
            </a:r>
            <a:endParaRPr lang="da-DK" sz="1400" dirty="0"/>
          </a:p>
          <a:p>
            <a:r>
              <a:rPr lang="en-US" sz="1400" dirty="0"/>
              <a:t> </a:t>
            </a:r>
            <a:endParaRPr lang="da-DK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ACT2 IMP4 </a:t>
            </a:r>
            <a:r>
              <a:rPr lang="en-US" sz="1400" b="1" dirty="0"/>
              <a:t>HPC workflows and interfacing with IFERC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dirty="0" smtClean="0"/>
              <a:t>Hari </a:t>
            </a:r>
            <a:r>
              <a:rPr lang="en-US" sz="1400" dirty="0"/>
              <a:t>Radhakrishnan and Stavros Kassinos 0.3 PS</a:t>
            </a:r>
            <a:br>
              <a:rPr lang="en-US" sz="1400" dirty="0"/>
            </a:br>
            <a:r>
              <a:rPr lang="en-US" sz="1400" i="1" dirty="0"/>
              <a:t>During 2012, under the task WP12-ITM-IMP4-ACT2, the basic infrastructure for reading the SOL plasma parameters was built and tested. Subroutines for reading the electron and ion </a:t>
            </a:r>
            <a:r>
              <a:rPr lang="en-US" sz="1400" i="1" dirty="0" smtClean="0"/>
              <a:t>temperatures, </a:t>
            </a:r>
            <a:r>
              <a:rPr lang="en-US" sz="1400" i="1" dirty="0"/>
              <a:t>and the density from the Langmuir CPO were developed. </a:t>
            </a:r>
            <a:endParaRPr lang="da-DK" sz="1400" dirty="0"/>
          </a:p>
          <a:p>
            <a:r>
              <a:rPr lang="en-US" sz="1400" dirty="0"/>
              <a:t>  </a:t>
            </a:r>
            <a:endParaRPr lang="da-DK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ACT3 Cross </a:t>
            </a:r>
            <a:r>
              <a:rPr lang="en-US" sz="1400" b="1" dirty="0"/>
              <a:t>verification of linear and neoclassical codes on specified standard cases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dirty="0" smtClean="0"/>
              <a:t>Jonathan </a:t>
            </a:r>
            <a:r>
              <a:rPr lang="en-US" sz="1400" dirty="0" err="1"/>
              <a:t>Citrin</a:t>
            </a:r>
            <a:r>
              <a:rPr lang="en-US" sz="1400" dirty="0"/>
              <a:t> 0.15 PS</a:t>
            </a:r>
            <a:br>
              <a:rPr lang="en-US" sz="1400" dirty="0"/>
            </a:br>
            <a:r>
              <a:rPr lang="en-US" sz="1400" i="1" dirty="0"/>
              <a:t>Cross verification of linear and neoclassical codes on specified standard cases Porting </a:t>
            </a:r>
            <a:r>
              <a:rPr lang="en-US" sz="1400" i="1" dirty="0" err="1"/>
              <a:t>Qualikiz</a:t>
            </a:r>
            <a:r>
              <a:rPr lang="en-US" sz="1400" i="1" dirty="0"/>
              <a:t> to </a:t>
            </a:r>
            <a:r>
              <a:rPr lang="en-US" sz="1400" i="1" dirty="0" smtClean="0"/>
              <a:t>ITM</a:t>
            </a:r>
            <a:r>
              <a:rPr lang="da-DK" sz="1400" dirty="0"/>
              <a:t/>
            </a:r>
            <a:br>
              <a:rPr lang="da-DK" sz="1400" dirty="0"/>
            </a:br>
            <a:r>
              <a:rPr lang="en-US" sz="1400" dirty="0" err="1" smtClean="0"/>
              <a:t>Pär</a:t>
            </a:r>
            <a:r>
              <a:rPr lang="en-US" sz="1400" dirty="0" smtClean="0"/>
              <a:t> </a:t>
            </a:r>
            <a:r>
              <a:rPr lang="en-US" sz="1400" dirty="0"/>
              <a:t>Strand 0.08 PS</a:t>
            </a:r>
            <a:br>
              <a:rPr lang="en-US" sz="1400" dirty="0"/>
            </a:br>
            <a:r>
              <a:rPr lang="en-US" sz="1400" i="1" dirty="0"/>
              <a:t>Supporting the NCLASS module for </a:t>
            </a:r>
            <a:r>
              <a:rPr lang="en-US" sz="1400" i="1" dirty="0" smtClean="0"/>
              <a:t>IMP4</a:t>
            </a:r>
            <a:br>
              <a:rPr lang="en-US" sz="1400" i="1" dirty="0" smtClean="0"/>
            </a:br>
            <a:endParaRPr lang="en-US" sz="1400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/>
              <a:t>ACT4 Maintenance </a:t>
            </a:r>
            <a:r>
              <a:rPr lang="en-US" sz="1400" b="1" dirty="0"/>
              <a:t>and standards-keeping of commonly used transport model </a:t>
            </a:r>
            <a:r>
              <a:rPr lang="en-US" sz="1400" b="1" dirty="0" smtClean="0"/>
              <a:t>modules</a:t>
            </a:r>
            <a:br>
              <a:rPr lang="en-US" sz="1400" b="1" dirty="0" smtClean="0"/>
            </a:br>
            <a:r>
              <a:rPr lang="en-US" sz="1400" dirty="0" err="1" smtClean="0"/>
              <a:t>Pär</a:t>
            </a:r>
            <a:r>
              <a:rPr lang="en-US" sz="1400" dirty="0" smtClean="0"/>
              <a:t> Strand 0.08 BS (Joint </a:t>
            </a:r>
            <a:r>
              <a:rPr lang="en-US" sz="1400" dirty="0"/>
              <a:t>with effort in </a:t>
            </a:r>
            <a:r>
              <a:rPr lang="en-US" sz="1400" dirty="0" smtClean="0"/>
              <a:t>IMP3)</a:t>
            </a:r>
            <a:br>
              <a:rPr lang="en-US" sz="1400" dirty="0" smtClean="0"/>
            </a:br>
            <a:r>
              <a:rPr lang="en-US" sz="1400" i="1" dirty="0"/>
              <a:t>support and extension of the </a:t>
            </a:r>
            <a:r>
              <a:rPr lang="en-US" sz="1400" i="1" dirty="0" err="1"/>
              <a:t>Modtransp</a:t>
            </a:r>
            <a:r>
              <a:rPr lang="en-US" sz="1400" i="1" dirty="0"/>
              <a:t> (</a:t>
            </a:r>
            <a:r>
              <a:rPr lang="en-US" sz="1400" i="1" dirty="0" err="1"/>
              <a:t>driftwave</a:t>
            </a:r>
            <a:r>
              <a:rPr lang="en-US" sz="1400" i="1" dirty="0"/>
              <a:t> and neoclassical) </a:t>
            </a:r>
            <a:r>
              <a:rPr lang="en-US" sz="1400" i="1" dirty="0" smtClean="0"/>
              <a:t>codes</a:t>
            </a:r>
            <a:endParaRPr lang="da-DK" sz="1400" i="1" dirty="0"/>
          </a:p>
        </p:txBody>
      </p:sp>
    </p:spTree>
    <p:extLst>
      <p:ext uri="{BB962C8B-B14F-4D97-AF65-F5344CB8AC3E}">
        <p14:creationId xmlns:p14="http://schemas.microsoft.com/office/powerpoint/2010/main" xmlns="" val="33746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61723" y="2493470"/>
            <a:ext cx="82804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da-DK" sz="2000" b="1" dirty="0"/>
              <a:t>JET data in ITM database for IMP4 (Turbulence) </a:t>
            </a:r>
            <a:r>
              <a:rPr lang="en-GB" altLang="da-DK" sz="2000" b="1" dirty="0" smtClean="0"/>
              <a:t>analysis</a:t>
            </a:r>
          </a:p>
          <a:p>
            <a:endParaRPr lang="en-GB" altLang="da-DK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da-DK" sz="1800" dirty="0" smtClean="0"/>
              <a:t>Three </a:t>
            </a:r>
            <a:r>
              <a:rPr lang="en-GB" altLang="da-DK" sz="1800" dirty="0"/>
              <a:t>JET discharges have been selected for upload in the ITM database </a:t>
            </a:r>
            <a:r>
              <a:rPr lang="en-GB" altLang="da-DK" sz="1800" dirty="0" smtClean="0"/>
              <a:t>for </a:t>
            </a:r>
            <a:r>
              <a:rPr lang="en-GB" altLang="da-DK" sz="1800" dirty="0"/>
              <a:t>IMP4 analysis (turbulence and transport). Both COREPROF, EQUILIBRIUM and CORESOURCE CPOs have been uploaded (or are in the process to be uploaded</a:t>
            </a:r>
            <a:r>
              <a:rPr lang="en-GB" altLang="da-DK" sz="1800" dirty="0" smtClean="0"/>
              <a:t>)</a:t>
            </a:r>
          </a:p>
          <a:p>
            <a:endParaRPr lang="en-GB" altLang="da-DK" sz="1800" dirty="0"/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da-DK" sz="1800" dirty="0"/>
              <a:t>Experimental profiles for the selected JET discharges have been produced with JETTO. All discharges have appeared on JET publications and can be used for ITM analysis. The list of  discharges </a:t>
            </a:r>
            <a:r>
              <a:rPr lang="en-GB" altLang="da-DK" sz="1800" dirty="0" smtClean="0"/>
              <a:t>is:</a:t>
            </a:r>
            <a:br>
              <a:rPr lang="en-GB" altLang="da-DK" sz="1800" dirty="0" smtClean="0"/>
            </a:br>
            <a:r>
              <a:rPr lang="en-GB" altLang="da-DK" sz="1800" dirty="0" smtClean="0"/>
              <a:t/>
            </a:r>
            <a:br>
              <a:rPr lang="en-GB" altLang="da-DK" sz="1800" dirty="0" smtClean="0"/>
            </a:br>
            <a:r>
              <a:rPr lang="en-GB" altLang="da-DK" sz="1800" dirty="0" smtClean="0"/>
              <a:t>	77922 </a:t>
            </a:r>
            <a:r>
              <a:rPr lang="en-GB" altLang="da-DK" sz="1800" dirty="0"/>
              <a:t>(JETTO user </a:t>
            </a:r>
            <a:r>
              <a:rPr lang="en-GB" altLang="da-DK" sz="1800" dirty="0" err="1"/>
              <a:t>dkalupin</a:t>
            </a:r>
            <a:r>
              <a:rPr lang="en-GB" altLang="da-DK" sz="1800" dirty="0"/>
              <a:t> PPF sequence </a:t>
            </a:r>
            <a:r>
              <a:rPr lang="en-GB" altLang="da-DK" sz="1800" dirty="0" smtClean="0"/>
              <a:t>476)</a:t>
            </a:r>
            <a:br>
              <a:rPr lang="en-GB" altLang="da-DK" sz="1800" dirty="0" smtClean="0"/>
            </a:br>
            <a:r>
              <a:rPr lang="en-GB" altLang="da-DK" sz="1800" dirty="0" smtClean="0"/>
              <a:t>	</a:t>
            </a:r>
            <a:r>
              <a:rPr lang="it-IT" altLang="da-DK" sz="1800" dirty="0" smtClean="0"/>
              <a:t>66128 </a:t>
            </a:r>
            <a:r>
              <a:rPr lang="it-IT" altLang="da-DK" sz="1800" dirty="0"/>
              <a:t>(JETTO user ttala PPF sequence </a:t>
            </a:r>
            <a:r>
              <a:rPr lang="it-IT" altLang="da-DK" sz="1800" dirty="0" smtClean="0"/>
              <a:t>1312)</a:t>
            </a:r>
            <a:br>
              <a:rPr lang="it-IT" altLang="da-DK" sz="1800" dirty="0" smtClean="0"/>
            </a:br>
            <a:r>
              <a:rPr lang="it-IT" altLang="da-DK" sz="1800" dirty="0" smtClean="0"/>
              <a:t>	59737 </a:t>
            </a:r>
            <a:r>
              <a:rPr lang="it-IT" altLang="da-DK" sz="1800" dirty="0"/>
              <a:t>(JETTO user mroma PPF sequence 68)</a:t>
            </a:r>
            <a:endParaRPr lang="en-GB" altLang="da-DK" sz="1800" dirty="0"/>
          </a:p>
          <a:p>
            <a:r>
              <a:rPr lang="en-GB" altLang="da-DK" b="1" dirty="0" smtClean="0"/>
              <a:t> </a:t>
            </a:r>
            <a:endParaRPr lang="en-GB" altLang="da-DK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altLang="da-DK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48075" y="563401"/>
            <a:ext cx="7567586" cy="172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sz="3600" kern="0" dirty="0" smtClean="0">
                <a:solidFill>
                  <a:schemeClr val="tx1"/>
                </a:solidFill>
              </a:rPr>
              <a:t>ACT 1</a:t>
            </a:r>
          </a:p>
          <a:p>
            <a:pPr algn="l">
              <a:spcBef>
                <a:spcPct val="200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Michele </a:t>
            </a:r>
            <a:r>
              <a:rPr lang="en-US" sz="1800" dirty="0" err="1" smtClean="0">
                <a:solidFill>
                  <a:schemeClr val="tx1"/>
                </a:solidFill>
              </a:rPr>
              <a:t>Romanelli</a:t>
            </a:r>
            <a:r>
              <a:rPr lang="en-US" sz="1800" dirty="0" smtClean="0">
                <a:solidFill>
                  <a:schemeClr val="tx1"/>
                </a:solidFill>
              </a:rPr>
              <a:t>, CCFE Great Britten</a:t>
            </a:r>
            <a:r>
              <a:rPr lang="en-US" sz="3600" kern="0" dirty="0" smtClean="0">
                <a:solidFill>
                  <a:schemeClr val="tx1"/>
                </a:solidFill>
              </a:rPr>
              <a:t/>
            </a:r>
            <a:br>
              <a:rPr lang="en-US" sz="3600" kern="0" dirty="0" smtClean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Rui Coelho, IPFN, Lisbon, Portugal</a:t>
            </a:r>
            <a:endParaRPr lang="en-US" sz="1800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6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3528" y="2204864"/>
            <a:ext cx="856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a-DK" sz="2400" b="1" dirty="0"/>
              <a:t>JET data in ITM database for IMP4 (Turbulence) analysis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74765" y="2996952"/>
            <a:ext cx="80645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da-DK" b="1" dirty="0" smtClean="0"/>
              <a:t> </a:t>
            </a:r>
            <a:r>
              <a:rPr lang="en-GB" altLang="da-DK" sz="1800" dirty="0" smtClean="0"/>
              <a:t>The </a:t>
            </a:r>
            <a:r>
              <a:rPr lang="en-GB" altLang="da-DK" sz="1800" dirty="0"/>
              <a:t>transition to a new UAL version and change in the </a:t>
            </a:r>
            <a:r>
              <a:rPr lang="en-GB" altLang="da-DK" sz="1800" dirty="0" smtClean="0"/>
              <a:t>Gateway </a:t>
            </a:r>
            <a:r>
              <a:rPr lang="en-GB" altLang="da-DK" sz="1800" dirty="0"/>
              <a:t>infrastructure forced some redevelopment of the data mapping files used for JET data transfer.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altLang="da-DK" sz="18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da-DK" sz="1800" dirty="0" smtClean="0"/>
              <a:t> New </a:t>
            </a:r>
            <a:r>
              <a:rPr lang="en-GB" altLang="da-DK" sz="1800" dirty="0"/>
              <a:t>files have been provided by Rui Coelho and will be tested next week (during this code camp).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altLang="da-DK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7583" y="766809"/>
            <a:ext cx="1944137" cy="5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sz="1800" kern="0" dirty="0" smtClean="0">
                <a:solidFill>
                  <a:schemeClr val="tx1"/>
                </a:solidFill>
              </a:rPr>
              <a:t>ACT 1, continue</a:t>
            </a:r>
            <a:endParaRPr lang="en-US" sz="1800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7755"/>
            <a:ext cx="8229600" cy="2487561"/>
          </a:xfrm>
        </p:spPr>
        <p:txBody>
          <a:bodyPr>
            <a:normAutofit/>
          </a:bodyPr>
          <a:lstStyle/>
          <a:p>
            <a:pPr lvl="0" algn="l">
              <a:spcBef>
                <a:spcPct val="2000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ACT </a:t>
            </a:r>
            <a:r>
              <a:rPr lang="en-US" sz="3600" dirty="0">
                <a:solidFill>
                  <a:schemeClr val="tx1"/>
                </a:solidFill>
              </a:rPr>
              <a:t>2</a:t>
            </a:r>
            <a:r>
              <a:rPr lang="en-US" sz="3600" dirty="0" smtClean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lang="en-US" sz="3600" dirty="0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en-US" sz="1800" dirty="0">
                <a:solidFill>
                  <a:schemeClr val="tx1"/>
                </a:solidFill>
                <a:latin typeface="+mn-lt"/>
              </a:rPr>
              <a:t>Hari Radhakrishnan, Stavros Kassinos, Nicolas Kanaris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lang="en-US" sz="1800" dirty="0">
                <a:solidFill>
                  <a:schemeClr val="tx1"/>
                </a:solidFill>
                <a:latin typeface="+mn-lt"/>
              </a:rPr>
              <a:t>FUTURE-CY, University of Cyprus, Nicosia, Cyprus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lang="en-US" sz="1800" dirty="0">
                <a:solidFill>
                  <a:schemeClr val="tx1"/>
                </a:solidFill>
                <a:latin typeface="+mn-lt"/>
              </a:rPr>
              <a:t>Anders Nielsen, DTU, Denmark</a:t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lang="en-US" sz="1800" dirty="0">
                <a:solidFill>
                  <a:schemeClr val="tx1"/>
                </a:solidFill>
                <a:latin typeface="+mn-lt"/>
              </a:rPr>
              <a:t>Rui Coelho, IPFN, Lisbon, Portugal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5316"/>
            <a:ext cx="8229600" cy="31568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Objectives</a:t>
            </a:r>
          </a:p>
          <a:p>
            <a:r>
              <a:rPr lang="da-DK" sz="18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</a:t>
            </a:r>
            <a:r>
              <a:rPr lang="da-DK" sz="1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JET #59756 and #59757</a:t>
            </a:r>
            <a:endPara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Read Ne</a:t>
            </a:r>
            <a:r>
              <a:rPr lang="en-US" sz="1800" kern="1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=0.64 1019, Te</a:t>
            </a:r>
            <a:r>
              <a:rPr lang="en-US" sz="1800" kern="1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=23.8 eV, Ti0=60.0 eV, </a:t>
            </a:r>
            <a:r>
              <a:rPr lang="en-US" sz="18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800" kern="12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axis</a:t>
            </a:r>
            <a:r>
              <a:rPr lang="en-US" sz="1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=2.43 T, q</a:t>
            </a:r>
            <a:r>
              <a:rPr lang="en-US" sz="1800" kern="1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95</a:t>
            </a:r>
            <a:r>
              <a:rPr lang="en-US" sz="1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=3.91, a=0.95, R=2.96 from the equilibrium, </a:t>
            </a:r>
            <a:r>
              <a:rPr lang="en-US" sz="18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langmuir</a:t>
            </a:r>
            <a:r>
              <a:rPr lang="en-US" sz="1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kern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cxdiag</a:t>
            </a:r>
            <a:r>
              <a:rPr lang="en-US" sz="1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CPO’s and pass them to ESEL</a:t>
            </a:r>
          </a:p>
          <a:p>
            <a:r>
              <a:rPr lang="en-US" sz="1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Extract boundary conditions from probe data and pass </a:t>
            </a:r>
          </a:p>
          <a:p>
            <a:r>
              <a:rPr lang="en-US" sz="1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Extract probe position versus time and pass it to ESEL</a:t>
            </a:r>
          </a:p>
          <a:p>
            <a:r>
              <a:rPr lang="en-US" sz="1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Compute Edge/SOL plasma state using ESEL.</a:t>
            </a:r>
          </a:p>
          <a:p>
            <a:r>
              <a:rPr lang="en-US" sz="1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Write out a new Langmuir CPO measured using a synthetic probe from the computations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4010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4.10a</a:t>
            </a:r>
            <a:endParaRPr lang="en-US" dirty="0"/>
          </a:p>
        </p:txBody>
      </p:sp>
      <p:pic>
        <p:nvPicPr>
          <p:cNvPr id="4" name="Content Placeholder 3" descr="workflow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02" b="3502"/>
          <a:stretch>
            <a:fillRect/>
          </a:stretch>
        </p:blipFill>
        <p:spPr>
          <a:xfrm>
            <a:off x="457200" y="1265903"/>
            <a:ext cx="8229600" cy="4525963"/>
          </a:xfrm>
        </p:spPr>
      </p:pic>
      <p:sp>
        <p:nvSpPr>
          <p:cNvPr id="3" name="Rektangel 2"/>
          <p:cNvSpPr/>
          <p:nvPr/>
        </p:nvSpPr>
        <p:spPr>
          <a:xfrm>
            <a:off x="1882876" y="5932426"/>
            <a:ext cx="5943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Problem with 2 </a:t>
            </a:r>
            <a:r>
              <a:rPr lang="en-US" dirty="0" err="1"/>
              <a:t>UALInits</a:t>
            </a:r>
            <a:r>
              <a:rPr lang="en-US" dirty="0"/>
              <a:t> solved. The 2 CXDIAG are combined in special/</a:t>
            </a:r>
            <a:r>
              <a:rPr lang="en-US" dirty="0" err="1"/>
              <a:t>simpel</a:t>
            </a:r>
            <a:r>
              <a:rPr lang="en-US" dirty="0"/>
              <a:t> actor, having a single CXDIAG as output</a:t>
            </a:r>
            <a:endParaRPr lang="da-DK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7582" y="749847"/>
            <a:ext cx="1944137" cy="5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sz="1800" kern="0" dirty="0" smtClean="0">
                <a:solidFill>
                  <a:schemeClr val="tx1"/>
                </a:solidFill>
              </a:rPr>
              <a:t>ACT 2, continue</a:t>
            </a:r>
            <a:endParaRPr lang="en-US" sz="1800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94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Snapshots</a:t>
            </a:r>
            <a:endParaRPr lang="en-US" dirty="0"/>
          </a:p>
        </p:txBody>
      </p:sp>
      <p:pic>
        <p:nvPicPr>
          <p:cNvPr id="5" name="Picture 4" descr="figure_de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11201"/>
            <a:ext cx="9144000" cy="2500455"/>
          </a:xfrm>
          <a:prstGeom prst="rect">
            <a:avLst/>
          </a:prstGeom>
        </p:spPr>
      </p:pic>
      <p:pic>
        <p:nvPicPr>
          <p:cNvPr id="7" name="Picture 6" descr="figure_tem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2521223"/>
          </a:xfrm>
          <a:prstGeom prst="rect">
            <a:avLst/>
          </a:prstGeom>
        </p:spPr>
      </p:pic>
      <p:cxnSp>
        <p:nvCxnSpPr>
          <p:cNvPr id="4" name="Lige pilforbindelse 3"/>
          <p:cNvCxnSpPr/>
          <p:nvPr/>
        </p:nvCxnSpPr>
        <p:spPr>
          <a:xfrm>
            <a:off x="285135" y="1720645"/>
            <a:ext cx="924233" cy="983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/>
          <p:cNvCxnSpPr/>
          <p:nvPr/>
        </p:nvCxnSpPr>
        <p:spPr>
          <a:xfrm>
            <a:off x="1194599" y="1735397"/>
            <a:ext cx="860304" cy="491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>
            <a:off x="2064735" y="1759981"/>
            <a:ext cx="924233" cy="983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448013" y="1291964"/>
            <a:ext cx="637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 smtClean="0"/>
              <a:t>Edge</a:t>
            </a:r>
            <a:endParaRPr lang="da-DK" b="1" dirty="0"/>
          </a:p>
        </p:txBody>
      </p:sp>
      <p:sp>
        <p:nvSpPr>
          <p:cNvPr id="11" name="Tekstboks 10"/>
          <p:cNvSpPr txBox="1"/>
          <p:nvPr/>
        </p:nvSpPr>
        <p:spPr>
          <a:xfrm>
            <a:off x="1351278" y="130671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SOL</a:t>
            </a:r>
            <a:endParaRPr lang="da-DK" b="1" dirty="0"/>
          </a:p>
        </p:txBody>
      </p:sp>
      <p:sp>
        <p:nvSpPr>
          <p:cNvPr id="12" name="Tekstboks 11"/>
          <p:cNvSpPr txBox="1"/>
          <p:nvPr/>
        </p:nvSpPr>
        <p:spPr>
          <a:xfrm>
            <a:off x="2207949" y="1306716"/>
            <a:ext cx="61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Wall</a:t>
            </a:r>
            <a:endParaRPr lang="da-DK" b="1" dirty="0"/>
          </a:p>
        </p:txBody>
      </p:sp>
      <p:cxnSp>
        <p:nvCxnSpPr>
          <p:cNvPr id="14" name="Lige pilforbindelse 13"/>
          <p:cNvCxnSpPr/>
          <p:nvPr/>
        </p:nvCxnSpPr>
        <p:spPr>
          <a:xfrm>
            <a:off x="285135" y="4011201"/>
            <a:ext cx="270383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boks 14"/>
          <p:cNvSpPr txBox="1"/>
          <p:nvPr/>
        </p:nvSpPr>
        <p:spPr>
          <a:xfrm>
            <a:off x="1278524" y="3994044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8.5 cm</a:t>
            </a:r>
            <a:endParaRPr lang="da-DK" b="1" dirty="0"/>
          </a:p>
        </p:txBody>
      </p:sp>
      <p:sp>
        <p:nvSpPr>
          <p:cNvPr id="19" name="Tekstboks 18"/>
          <p:cNvSpPr txBox="1"/>
          <p:nvPr/>
        </p:nvSpPr>
        <p:spPr>
          <a:xfrm>
            <a:off x="6626942" y="481780"/>
            <a:ext cx="2222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NB: Simulation is approximately 100 times longer then then below sequence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07583" y="766809"/>
            <a:ext cx="1944137" cy="5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sz="1800" kern="0" dirty="0" smtClean="0">
                <a:solidFill>
                  <a:schemeClr val="tx1"/>
                </a:solidFill>
              </a:rPr>
              <a:t>ACT 2, continue</a:t>
            </a:r>
            <a:endParaRPr lang="en-US" sz="1800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56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871" y="17762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Experiment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- Model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3" name="Gruppe 22"/>
          <p:cNvGrpSpPr/>
          <p:nvPr/>
        </p:nvGrpSpPr>
        <p:grpSpPr>
          <a:xfrm>
            <a:off x="334846" y="1436361"/>
            <a:ext cx="8326360" cy="4193279"/>
            <a:chOff x="457200" y="1657049"/>
            <a:chExt cx="8326360" cy="4193279"/>
          </a:xfrm>
        </p:grpSpPr>
        <p:pic>
          <p:nvPicPr>
            <p:cNvPr id="4" name="Picture 3" descr="figure_temp2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842" t="6467" r="5652" b="4018"/>
            <a:stretch/>
          </p:blipFill>
          <p:spPr>
            <a:xfrm>
              <a:off x="457200" y="1983620"/>
              <a:ext cx="4146248" cy="3181048"/>
            </a:xfrm>
            <a:prstGeom prst="rect">
              <a:avLst/>
            </a:prstGeom>
          </p:spPr>
        </p:pic>
        <p:pic>
          <p:nvPicPr>
            <p:cNvPr id="5" name="Picture 4" descr="figure_dens2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995" t="6467" r="6213" b="4018"/>
            <a:stretch/>
          </p:blipFill>
          <p:spPr>
            <a:xfrm>
              <a:off x="4671179" y="1983620"/>
              <a:ext cx="4112381" cy="318104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23143" y="1657049"/>
              <a:ext cx="1417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Temperature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36305" y="1657049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Density</a:t>
              </a:r>
              <a:endParaRPr lang="en-US" dirty="0"/>
            </a:p>
          </p:txBody>
        </p:sp>
        <p:sp>
          <p:nvSpPr>
            <p:cNvPr id="3" name="Rektangel 2"/>
            <p:cNvSpPr/>
            <p:nvPr/>
          </p:nvSpPr>
          <p:spPr>
            <a:xfrm>
              <a:off x="1406013" y="2123768"/>
              <a:ext cx="609600" cy="2821858"/>
            </a:xfrm>
            <a:prstGeom prst="rect">
              <a:avLst/>
            </a:prstGeom>
            <a:gradFill>
              <a:gsLst>
                <a:gs pos="100000">
                  <a:srgbClr val="FF0000">
                    <a:lumMod val="64000"/>
                    <a:lumOff val="36000"/>
                    <a:alpha val="10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8" name="Rektangel 7"/>
            <p:cNvSpPr/>
            <p:nvPr/>
          </p:nvSpPr>
          <p:spPr>
            <a:xfrm>
              <a:off x="2015613" y="2123768"/>
              <a:ext cx="688258" cy="2821858"/>
            </a:xfrm>
            <a:prstGeom prst="rect">
              <a:avLst/>
            </a:prstGeom>
            <a:gradFill>
              <a:gsLst>
                <a:gs pos="100000">
                  <a:srgbClr val="00B050">
                    <a:alpha val="9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ktangel 8"/>
            <p:cNvSpPr/>
            <p:nvPr/>
          </p:nvSpPr>
          <p:spPr>
            <a:xfrm>
              <a:off x="2703871" y="2123768"/>
              <a:ext cx="820055" cy="2821858"/>
            </a:xfrm>
            <a:prstGeom prst="rect">
              <a:avLst/>
            </a:prstGeom>
            <a:gradFill>
              <a:gsLst>
                <a:gs pos="100000">
                  <a:srgbClr val="FFFF00">
                    <a:alpha val="10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ekstboks 9"/>
            <p:cNvSpPr txBox="1"/>
            <p:nvPr/>
          </p:nvSpPr>
          <p:spPr>
            <a:xfrm>
              <a:off x="1450257" y="2231922"/>
              <a:ext cx="565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b="1" dirty="0" err="1" smtClean="0"/>
                <a:t>Edge</a:t>
              </a:r>
              <a:endParaRPr lang="da-DK" sz="1200" b="1" dirty="0"/>
            </a:p>
          </p:txBody>
        </p:sp>
        <p:sp>
          <p:nvSpPr>
            <p:cNvPr id="11" name="Tekstboks 10"/>
            <p:cNvSpPr txBox="1"/>
            <p:nvPr/>
          </p:nvSpPr>
          <p:spPr>
            <a:xfrm>
              <a:off x="2104090" y="2246674"/>
              <a:ext cx="521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b="1" dirty="0" smtClean="0"/>
                <a:t>SOL</a:t>
              </a:r>
              <a:endParaRPr lang="da-DK" sz="1200" b="1" dirty="0"/>
            </a:p>
          </p:txBody>
        </p:sp>
        <p:sp>
          <p:nvSpPr>
            <p:cNvPr id="12" name="Tekstboks 11"/>
            <p:cNvSpPr txBox="1"/>
            <p:nvPr/>
          </p:nvSpPr>
          <p:spPr>
            <a:xfrm>
              <a:off x="2866074" y="2251594"/>
              <a:ext cx="521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b="1" dirty="0" smtClean="0"/>
                <a:t>Wall</a:t>
              </a:r>
              <a:endParaRPr lang="da-DK" sz="1200" b="1" dirty="0"/>
            </a:p>
          </p:txBody>
        </p:sp>
        <p:sp>
          <p:nvSpPr>
            <p:cNvPr id="13" name="Tekstboks 12"/>
            <p:cNvSpPr txBox="1"/>
            <p:nvPr/>
          </p:nvSpPr>
          <p:spPr>
            <a:xfrm>
              <a:off x="1610532" y="5203997"/>
              <a:ext cx="7216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 smtClean="0"/>
                <a:t>LCFS</a:t>
              </a:r>
              <a:br>
                <a:rPr lang="da-DK" b="1" dirty="0" smtClean="0"/>
              </a:br>
              <a:r>
                <a:rPr lang="da-DK" b="1" dirty="0" smtClean="0"/>
                <a:t>(EFIT)</a:t>
              </a:r>
              <a:endParaRPr lang="da-DK" b="1" dirty="0"/>
            </a:p>
          </p:txBody>
        </p:sp>
        <p:sp>
          <p:nvSpPr>
            <p:cNvPr id="16" name="Rektangel 15"/>
            <p:cNvSpPr/>
            <p:nvPr/>
          </p:nvSpPr>
          <p:spPr>
            <a:xfrm>
              <a:off x="5609403" y="2123768"/>
              <a:ext cx="609600" cy="2821858"/>
            </a:xfrm>
            <a:prstGeom prst="rect">
              <a:avLst/>
            </a:prstGeom>
            <a:gradFill>
              <a:gsLst>
                <a:gs pos="100000">
                  <a:srgbClr val="FF0000">
                    <a:lumMod val="64000"/>
                    <a:lumOff val="36000"/>
                    <a:alpha val="10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7" name="Rektangel 16"/>
            <p:cNvSpPr/>
            <p:nvPr/>
          </p:nvSpPr>
          <p:spPr>
            <a:xfrm>
              <a:off x="6219003" y="2123768"/>
              <a:ext cx="688258" cy="2821858"/>
            </a:xfrm>
            <a:prstGeom prst="rect">
              <a:avLst/>
            </a:prstGeom>
            <a:gradFill>
              <a:gsLst>
                <a:gs pos="100000">
                  <a:srgbClr val="00B050">
                    <a:alpha val="9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Rektangel 17"/>
            <p:cNvSpPr/>
            <p:nvPr/>
          </p:nvSpPr>
          <p:spPr>
            <a:xfrm>
              <a:off x="6907261" y="2123768"/>
              <a:ext cx="820055" cy="2821858"/>
            </a:xfrm>
            <a:prstGeom prst="rect">
              <a:avLst/>
            </a:prstGeom>
            <a:gradFill>
              <a:gsLst>
                <a:gs pos="100000">
                  <a:srgbClr val="FFFF00">
                    <a:alpha val="10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Tekstboks 18"/>
            <p:cNvSpPr txBox="1"/>
            <p:nvPr/>
          </p:nvSpPr>
          <p:spPr>
            <a:xfrm>
              <a:off x="5653647" y="2231922"/>
              <a:ext cx="582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b="1" dirty="0" err="1" smtClean="0"/>
                <a:t>Edge</a:t>
              </a:r>
              <a:endParaRPr lang="da-DK" sz="1200" b="1" dirty="0"/>
            </a:p>
          </p:txBody>
        </p:sp>
        <p:sp>
          <p:nvSpPr>
            <p:cNvPr id="20" name="Tekstboks 19"/>
            <p:cNvSpPr txBox="1"/>
            <p:nvPr/>
          </p:nvSpPr>
          <p:spPr>
            <a:xfrm>
              <a:off x="6307480" y="2246674"/>
              <a:ext cx="521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b="1" dirty="0" smtClean="0"/>
                <a:t>SOL</a:t>
              </a:r>
              <a:endParaRPr lang="da-DK" sz="1200" b="1" dirty="0"/>
            </a:p>
          </p:txBody>
        </p:sp>
        <p:sp>
          <p:nvSpPr>
            <p:cNvPr id="21" name="Tekstboks 20"/>
            <p:cNvSpPr txBox="1"/>
            <p:nvPr/>
          </p:nvSpPr>
          <p:spPr>
            <a:xfrm>
              <a:off x="7069464" y="2251594"/>
              <a:ext cx="521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b="1" dirty="0" smtClean="0"/>
                <a:t>Wall</a:t>
              </a:r>
              <a:endParaRPr lang="da-DK" sz="1200" b="1" dirty="0"/>
            </a:p>
          </p:txBody>
        </p:sp>
        <p:sp>
          <p:nvSpPr>
            <p:cNvPr id="22" name="Tekstboks 21"/>
            <p:cNvSpPr txBox="1"/>
            <p:nvPr/>
          </p:nvSpPr>
          <p:spPr>
            <a:xfrm>
              <a:off x="5813922" y="5203997"/>
              <a:ext cx="7216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 smtClean="0"/>
                <a:t>LCFS</a:t>
              </a:r>
              <a:br>
                <a:rPr lang="da-DK" b="1" dirty="0" smtClean="0"/>
              </a:br>
              <a:r>
                <a:rPr lang="da-DK" b="1" dirty="0" smtClean="0"/>
                <a:t>(EFIT)</a:t>
              </a:r>
              <a:endParaRPr lang="da-DK" b="1" dirty="0"/>
            </a:p>
          </p:txBody>
        </p:sp>
      </p:grpSp>
      <p:sp>
        <p:nvSpPr>
          <p:cNvPr id="24" name="Tekstboks 23"/>
          <p:cNvSpPr txBox="1"/>
          <p:nvPr/>
        </p:nvSpPr>
        <p:spPr>
          <a:xfrm>
            <a:off x="2836653" y="5629640"/>
            <a:ext cx="5944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Thickness of SOL undefined</a:t>
            </a:r>
          </a:p>
          <a:p>
            <a:r>
              <a:rPr lang="en-US" dirty="0" smtClean="0"/>
              <a:t>- Flux tube expansion from outboard </a:t>
            </a:r>
            <a:r>
              <a:rPr lang="en-US" dirty="0" err="1" smtClean="0"/>
              <a:t>midplane</a:t>
            </a:r>
            <a:r>
              <a:rPr lang="en-US" dirty="0" smtClean="0"/>
              <a:t> to probe position</a:t>
            </a:r>
            <a:endParaRPr lang="en-US" dirty="0"/>
          </a:p>
        </p:txBody>
      </p:sp>
      <p:sp>
        <p:nvSpPr>
          <p:cNvPr id="25" name="Ellipse 24"/>
          <p:cNvSpPr/>
          <p:nvPr/>
        </p:nvSpPr>
        <p:spPr>
          <a:xfrm>
            <a:off x="4788024" y="675381"/>
            <a:ext cx="113295" cy="147484"/>
          </a:xfrm>
          <a:prstGeom prst="ellipse">
            <a:avLst/>
          </a:prstGeom>
          <a:gradFill>
            <a:gsLst>
              <a:gs pos="99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07583" y="766809"/>
            <a:ext cx="1944137" cy="5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sz="1800" kern="0" dirty="0" smtClean="0">
                <a:solidFill>
                  <a:schemeClr val="tx1"/>
                </a:solidFill>
              </a:rPr>
              <a:t>ACT 2, continue</a:t>
            </a:r>
            <a:endParaRPr lang="en-US" sz="1800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462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JET </a:t>
            </a:r>
            <a:r>
              <a:rPr lang="da-DK" dirty="0" err="1" smtClean="0"/>
              <a:t>Shot</a:t>
            </a:r>
            <a:r>
              <a:rPr lang="da-DK" dirty="0" smtClean="0"/>
              <a:t> #59757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G. Falchetto, ITM Annual Meeting, 21th November 2013, Lisbon    </a:t>
            </a:r>
            <a:endParaRPr lang="en-US" altLang="en-US" sz="80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1A7070-17C6-4C00-96B3-1E6E2CF52C1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20" descr="C:\Users\ahnie\AppData\Local\Microsoft\Windows\Temporary Internet Files\Content.Word\lcfs.time.57.2.shot.59757.jpg"/>
          <p:cNvPicPr/>
          <p:nvPr/>
        </p:nvPicPr>
        <p:blipFill>
          <a:blip r:embed="rId2" cstate="print"/>
          <a:srcRect l="22029" r="22029"/>
          <a:stretch>
            <a:fillRect/>
          </a:stretch>
        </p:blipFill>
        <p:spPr bwMode="auto">
          <a:xfrm>
            <a:off x="1835696" y="1445576"/>
            <a:ext cx="2957195" cy="396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3635896" y="1844824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Lige pilforbindelse 8"/>
          <p:cNvCxnSpPr/>
          <p:nvPr/>
        </p:nvCxnSpPr>
        <p:spPr>
          <a:xfrm flipH="1">
            <a:off x="4139952" y="1445576"/>
            <a:ext cx="1152128" cy="47125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boks 9"/>
          <p:cNvSpPr txBox="1"/>
          <p:nvPr/>
        </p:nvSpPr>
        <p:spPr>
          <a:xfrm>
            <a:off x="5461580" y="112474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/>
              <a:t>Probe</a:t>
            </a:r>
            <a:endParaRPr lang="da-DK" b="1" dirty="0"/>
          </a:p>
        </p:txBody>
      </p:sp>
      <p:sp>
        <p:nvSpPr>
          <p:cNvPr id="11" name="Ellipse 10"/>
          <p:cNvSpPr/>
          <p:nvPr/>
        </p:nvSpPr>
        <p:spPr>
          <a:xfrm>
            <a:off x="4139952" y="2996952"/>
            <a:ext cx="50405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2" name="Lige pilforbindelse 11"/>
          <p:cNvCxnSpPr/>
          <p:nvPr/>
        </p:nvCxnSpPr>
        <p:spPr>
          <a:xfrm flipH="1">
            <a:off x="4644008" y="2597704"/>
            <a:ext cx="1152128" cy="47125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boks 12"/>
          <p:cNvSpPr txBox="1"/>
          <p:nvPr/>
        </p:nvSpPr>
        <p:spPr>
          <a:xfrm>
            <a:off x="6012160" y="227687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Simulation domain</a:t>
            </a:r>
            <a:endParaRPr lang="da-DK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07583" y="766809"/>
            <a:ext cx="1944137" cy="5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sz="1800" kern="0" dirty="0" smtClean="0">
                <a:solidFill>
                  <a:schemeClr val="tx1"/>
                </a:solidFill>
              </a:rPr>
              <a:t>ACT 2, continue</a:t>
            </a:r>
            <a:endParaRPr lang="en-US" sz="1800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14000"/>
      </p:ext>
    </p:extLst>
  </p:cSld>
  <p:clrMapOvr>
    <a:masterClrMapping/>
  </p:clrMapOvr>
</p:sld>
</file>

<file path=ppt/theme/theme1.xml><?xml version="1.0" encoding="utf-8"?>
<a:theme xmlns:a="http://schemas.openxmlformats.org/drawingml/2006/main" name="ITM06">
  <a:themeElements>
    <a:clrScheme name="ITM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M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M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3448</TotalTime>
  <Words>633</Words>
  <Application>Microsoft Office PowerPoint</Application>
  <PresentationFormat>On-screen Show (4:3)</PresentationFormat>
  <Paragraphs>112</Paragraphs>
  <Slides>15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ITM06</vt:lpstr>
      <vt:lpstr>Slide 1</vt:lpstr>
      <vt:lpstr>ITM-IMP4</vt:lpstr>
      <vt:lpstr>Slide 3</vt:lpstr>
      <vt:lpstr>Slide 4</vt:lpstr>
      <vt:lpstr>ACT 2 Hari Radhakrishnan, Stavros Kassinos, Nicolas Kanaris FUTURE-CY, University of Cyprus, Nicosia, Cyprus Anders Nielsen, DTU, Denmark Rui Coelho, IPFN, Lisbon, Portugal</vt:lpstr>
      <vt:lpstr>Workflow 4.10a</vt:lpstr>
      <vt:lpstr>Snapshots</vt:lpstr>
      <vt:lpstr>Experiment vs - Model</vt:lpstr>
      <vt:lpstr>JET Shot #59757</vt:lpstr>
      <vt:lpstr>IMP4-ACT 3: Cross-verification of linear and neoclassical codes on specific standard cases</vt:lpstr>
      <vt:lpstr>Conclusions + outlook</vt:lpstr>
      <vt:lpstr>Experimental vs Synthetic Probe Data</vt:lpstr>
      <vt:lpstr>Act 1</vt:lpstr>
      <vt:lpstr>Experimental vs Synthetic Probe Data</vt:lpstr>
      <vt:lpstr>ACT 3</vt:lpstr>
    </vt:vector>
  </TitlesOfParts>
  <Company>UKAEA Culham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ITM-TF status IMEG2013</dc:title>
  <dc:creator>G. Falchetto</dc:creator>
  <cp:lastModifiedBy>tvuser</cp:lastModifiedBy>
  <cp:revision>256</cp:revision>
  <dcterms:created xsi:type="dcterms:W3CDTF">2006-06-23T10:40:23Z</dcterms:created>
  <dcterms:modified xsi:type="dcterms:W3CDTF">2013-11-21T14:10:07Z</dcterms:modified>
</cp:coreProperties>
</file>