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2" r:id="rId3"/>
    <p:sldId id="311" r:id="rId4"/>
    <p:sldId id="283" r:id="rId5"/>
    <p:sldId id="301" r:id="rId6"/>
    <p:sldId id="304" r:id="rId7"/>
    <p:sldId id="271" r:id="rId8"/>
    <p:sldId id="274" r:id="rId9"/>
    <p:sldId id="300" r:id="rId10"/>
    <p:sldId id="306" r:id="rId11"/>
    <p:sldId id="295" r:id="rId12"/>
    <p:sldId id="272" r:id="rId13"/>
    <p:sldId id="273" r:id="rId14"/>
    <p:sldId id="307" r:id="rId15"/>
    <p:sldId id="275" r:id="rId16"/>
    <p:sldId id="280" r:id="rId17"/>
    <p:sldId id="276" r:id="rId18"/>
    <p:sldId id="308" r:id="rId19"/>
    <p:sldId id="278" r:id="rId20"/>
    <p:sldId id="281" r:id="rId21"/>
    <p:sldId id="314" r:id="rId22"/>
    <p:sldId id="315" r:id="rId23"/>
    <p:sldId id="317" r:id="rId24"/>
    <p:sldId id="309" r:id="rId25"/>
    <p:sldId id="318" r:id="rId2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F201193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6790A"/>
    <a:srgbClr val="B64F10"/>
    <a:srgbClr val="FFCC66"/>
    <a:srgbClr val="FF9933"/>
    <a:srgbClr val="33CC33"/>
    <a:srgbClr val="B86F0E"/>
    <a:srgbClr val="66CCFF"/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1" autoAdjust="0"/>
    <p:restoredTop sz="99826" autoAdjust="0"/>
  </p:normalViewPr>
  <p:slideViewPr>
    <p:cSldViewPr showGuides="1">
      <p:cViewPr>
        <p:scale>
          <a:sx n="80" d="100"/>
          <a:sy n="80" d="100"/>
        </p:scale>
        <p:origin x="-86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52461F-A006-4809-B83B-4853BE89E7D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842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76D23FF-A419-46C7-8AD3-1A80D6D469D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63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2563C7-B843-4DB8-A329-8FC4AA5ABECF}" type="slidenum">
              <a:rPr lang="en-GB" smtClean="0">
                <a:latin typeface="Arial" pitchFamily="34" charset="0"/>
              </a:rPr>
              <a:pPr>
                <a:defRPr/>
              </a:pPr>
              <a:t>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en-US" smtClean="0">
              <a:latin typeface="Arial" pitchFamily="34" charset="0"/>
            </a:endParaRPr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21A7FAB-8AD4-4164-A580-7F2233FDD450}" type="slidenum">
              <a:rPr lang="it-IT" altLang="en-US"/>
              <a:pPr eaLnBrk="1" hangingPunct="1">
                <a:defRPr/>
              </a:pPr>
              <a:t>16</a:t>
            </a:fld>
            <a:endParaRPr lang="it-IT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0"/>
            <a:ext cx="8686800" cy="64531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2D866-5411-4B79-BDF4-069B7129DD2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0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9475" y="0"/>
            <a:ext cx="5724525" cy="5492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5175"/>
            <a:ext cx="8507413" cy="56880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baseline="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 sz="1800" baseline="0"/>
            </a:lvl4pPr>
            <a:lvl5pPr marL="2057400" indent="-228600">
              <a:buFont typeface="Wingdings" panose="05000000000000000000" pitchFamily="2" charset="2"/>
              <a:buChar char="§"/>
              <a:defRPr sz="1800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7070-17C6-4C00-96B3-1E6E2CF52C1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1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DE258-44A1-4A24-A726-7559377D326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9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G. Falchetto, ITM Annual Meeting, 21th November 2013, Lisbon   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197D-E357-40DE-B659-3B79614ADAF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6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G. Falchetto, ITM Annual Meeting, 21th November 2013, Lisbon  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8B36-49EE-47B3-96D4-A4E79496698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7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smtClean="0"/>
              <a:t>G. Falchetto, ITM Annual Meeting, 21th November 2013, Lisbon    </a:t>
            </a:r>
            <a:endParaRPr lang="en-US" sz="20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EE7F-9F01-488B-9652-582AA689EC8F}" type="slidenum">
              <a:rPr lang="en-US"/>
              <a:pPr>
                <a:defRPr/>
              </a:pPr>
              <a:t>‹N°›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97584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06taskforce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ppt06taskforce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19475" y="0"/>
            <a:ext cx="5724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5175"/>
            <a:ext cx="8507413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4638"/>
            <a:ext cx="386715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 smtClean="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524625"/>
            <a:ext cx="755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414C901-D04B-434E-995C-AEFFFEB741E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LOWORK\IMEG\IMEG-2013\comb_psi_28906_707.avi" TargetMode="External"/><Relationship Id="rId5" Type="http://schemas.openxmlformats.org/officeDocument/2006/relationships/hyperlink" Target="http://www.mapper-project.eu/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GLOWORK\IMEG\IMEG-2013\eq_tria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pt06taskforc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876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92213" y="2924175"/>
            <a:ext cx="7772400" cy="3744913"/>
          </a:xfrm>
        </p:spPr>
        <p:txBody>
          <a:bodyPr/>
          <a:lstStyle/>
          <a:p>
            <a:r>
              <a:rPr lang="sv-SE" altLang="en-US" dirty="0" smtClean="0">
                <a:solidFill>
                  <a:schemeClr val="bg1"/>
                </a:solidFill>
              </a:rPr>
              <a:t>ITM-TF Status &amp; Achievements</a:t>
            </a:r>
            <a:br>
              <a:rPr lang="sv-SE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/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/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sz="2000" b="0" dirty="0" smtClean="0">
                <a:solidFill>
                  <a:schemeClr val="bg1"/>
                </a:solidFill>
              </a:rPr>
              <a:t>Presented by G. </a:t>
            </a:r>
            <a:r>
              <a:rPr lang="en-US" altLang="en-US" sz="2000" b="0" dirty="0" err="1" smtClean="0">
                <a:solidFill>
                  <a:schemeClr val="bg1"/>
                </a:solidFill>
              </a:rPr>
              <a:t>Falchetto</a:t>
            </a:r>
            <a:r>
              <a:rPr lang="en-US" altLang="en-US" sz="2000" b="0" dirty="0" smtClean="0">
                <a:solidFill>
                  <a:schemeClr val="bg1"/>
                </a:solidFill>
              </a:rPr>
              <a:t> </a:t>
            </a:r>
            <a:br>
              <a:rPr lang="en-US" altLang="en-US" sz="2000" b="0" dirty="0" smtClean="0">
                <a:solidFill>
                  <a:schemeClr val="bg1"/>
                </a:solidFill>
              </a:rPr>
            </a:br>
            <a:r>
              <a:rPr lang="en-US" altLang="en-US" sz="2000" b="0" dirty="0" smtClean="0">
                <a:solidFill>
                  <a:schemeClr val="bg1"/>
                </a:solidFill>
              </a:rPr>
              <a:t/>
            </a:r>
            <a:br>
              <a:rPr lang="en-US" altLang="en-US" sz="2000" b="0" dirty="0" smtClean="0">
                <a:solidFill>
                  <a:schemeClr val="bg1"/>
                </a:solidFill>
              </a:rPr>
            </a:br>
            <a:r>
              <a:rPr lang="en-US" altLang="en-US" sz="2000" b="0" dirty="0" smtClean="0">
                <a:solidFill>
                  <a:schemeClr val="bg1"/>
                </a:solidFill>
              </a:rPr>
              <a:t/>
            </a:r>
            <a:br>
              <a:rPr lang="en-US" altLang="en-US" sz="2000" b="0" dirty="0" smtClean="0">
                <a:solidFill>
                  <a:schemeClr val="bg1"/>
                </a:solidFill>
              </a:rPr>
            </a:br>
            <a:r>
              <a:rPr lang="en-US" altLang="en-US" sz="2000" b="0" dirty="0" smtClean="0">
                <a:solidFill>
                  <a:schemeClr val="bg1"/>
                </a:solidFill>
              </a:rPr>
              <a:t/>
            </a:r>
            <a:br>
              <a:rPr lang="en-US" altLang="en-US" sz="2000" b="0" dirty="0" smtClean="0">
                <a:solidFill>
                  <a:schemeClr val="bg1"/>
                </a:solidFill>
              </a:rPr>
            </a:br>
            <a:r>
              <a:rPr lang="en-US" altLang="en-US" sz="2000" b="0" dirty="0" smtClean="0">
                <a:solidFill>
                  <a:schemeClr val="tx1"/>
                </a:solidFill>
              </a:rPr>
              <a:t>TF </a:t>
            </a:r>
            <a:r>
              <a:rPr lang="en-GB" altLang="en-US" sz="2000" b="0" dirty="0" smtClean="0">
                <a:solidFill>
                  <a:schemeClr val="tx1"/>
                </a:solidFill>
              </a:rPr>
              <a:t>Leader : G. </a:t>
            </a:r>
            <a:r>
              <a:rPr lang="en-GB" altLang="en-US" sz="2000" b="0" dirty="0" err="1" smtClean="0">
                <a:solidFill>
                  <a:schemeClr val="tx1"/>
                </a:solidFill>
              </a:rPr>
              <a:t>Falchetto</a:t>
            </a:r>
            <a:r>
              <a:rPr lang="en-GB" altLang="en-US" sz="2000" b="0" dirty="0" smtClean="0">
                <a:solidFill>
                  <a:schemeClr val="tx1"/>
                </a:solidFill>
              </a:rPr>
              <a:t>  </a:t>
            </a:r>
            <a:br>
              <a:rPr lang="en-GB" altLang="en-US" sz="2000" b="0" dirty="0" smtClean="0">
                <a:solidFill>
                  <a:schemeClr val="tx1"/>
                </a:solidFill>
              </a:rPr>
            </a:br>
            <a:r>
              <a:rPr lang="en-GB" altLang="en-US" sz="2000" b="0" dirty="0" smtClean="0">
                <a:solidFill>
                  <a:schemeClr val="tx1"/>
                </a:solidFill>
              </a:rPr>
              <a:t>Deputies: </a:t>
            </a:r>
            <a:r>
              <a:rPr lang="en-GB" altLang="en-US" sz="2000" b="0" dirty="0" err="1" smtClean="0">
                <a:solidFill>
                  <a:schemeClr val="tx1"/>
                </a:solidFill>
              </a:rPr>
              <a:t>D.Coster</a:t>
            </a:r>
            <a:r>
              <a:rPr lang="en-GB" altLang="en-US" sz="2000" b="0" dirty="0" smtClean="0">
                <a:solidFill>
                  <a:schemeClr val="tx1"/>
                </a:solidFill>
              </a:rPr>
              <a:t>, R. Coelho </a:t>
            </a:r>
            <a:br>
              <a:rPr lang="en-GB" altLang="en-US" sz="2000" b="0" dirty="0" smtClean="0">
                <a:solidFill>
                  <a:schemeClr val="tx1"/>
                </a:solidFill>
              </a:rPr>
            </a:br>
            <a:r>
              <a:rPr lang="en-GB" altLang="en-US" sz="2000" b="0" dirty="0" smtClean="0">
                <a:solidFill>
                  <a:srgbClr val="000000"/>
                </a:solidFill>
              </a:rPr>
              <a:t/>
            </a:r>
            <a:br>
              <a:rPr lang="en-GB" altLang="en-US" sz="2000" b="0" dirty="0" smtClean="0">
                <a:solidFill>
                  <a:srgbClr val="000000"/>
                </a:solidFill>
              </a:rPr>
            </a:br>
            <a:r>
              <a:rPr lang="en-GB" altLang="en-US" sz="2000" b="0" dirty="0" smtClean="0">
                <a:solidFill>
                  <a:srgbClr val="000000"/>
                </a:solidFill>
              </a:rPr>
              <a:t>EFDA CSU Contact Person: D. </a:t>
            </a:r>
            <a:r>
              <a:rPr lang="en-GB" altLang="en-US" sz="2000" b="0" dirty="0" err="1" smtClean="0">
                <a:solidFill>
                  <a:srgbClr val="000000"/>
                </a:solidFill>
              </a:rPr>
              <a:t>Kalupin</a:t>
            </a:r>
            <a:endParaRPr lang="en-GB" altLang="en-US" sz="2000" b="0" dirty="0" smtClean="0">
              <a:solidFill>
                <a:srgbClr val="0000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779838" y="438150"/>
            <a:ext cx="53641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 smtClean="0">
                <a:solidFill>
                  <a:schemeClr val="tx1"/>
                </a:solidFill>
              </a:rPr>
              <a:t>ITM Annual </a:t>
            </a:r>
            <a:r>
              <a:rPr lang="en-GB" altLang="en-US" sz="1800" b="1" i="1" dirty="0">
                <a:solidFill>
                  <a:schemeClr val="tx1"/>
                </a:solidFill>
              </a:rPr>
              <a:t> </a:t>
            </a:r>
            <a:r>
              <a:rPr lang="en-GB" altLang="en-US" sz="1800" b="1" i="1" dirty="0" smtClean="0">
                <a:solidFill>
                  <a:schemeClr val="tx1"/>
                </a:solidFill>
              </a:rPr>
              <a:t>Meeting</a:t>
            </a:r>
            <a:endParaRPr lang="en-GB" altLang="en-US" sz="1800" b="1" i="1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 smtClean="0">
                <a:solidFill>
                  <a:schemeClr val="tx1"/>
                </a:solidFill>
              </a:rPr>
              <a:t>21 November </a:t>
            </a:r>
            <a:r>
              <a:rPr lang="en-GB" altLang="en-US" sz="1800" b="1" i="1" dirty="0">
                <a:solidFill>
                  <a:schemeClr val="tx1"/>
                </a:solidFill>
              </a:rPr>
              <a:t>2013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 b="1" i="1" dirty="0">
              <a:solidFill>
                <a:schemeClr val="tx1"/>
              </a:solidFill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07950" y="6381750"/>
            <a:ext cx="282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en-US" sz="1800" b="1" u="sng"/>
              <a:t>https://www.efda-itm.eu/</a:t>
            </a:r>
            <a:endParaRPr lang="en-GB" altLang="en-US" sz="18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-234280"/>
            <a:ext cx="8229600" cy="1143000"/>
          </a:xfrm>
        </p:spPr>
        <p:txBody>
          <a:bodyPr/>
          <a:lstStyle/>
          <a:p>
            <a:r>
              <a:rPr lang="en-GB" dirty="0" smtClean="0"/>
              <a:t>Turbulence–transport</a:t>
            </a:r>
            <a:r>
              <a:rPr lang="en-GB" dirty="0"/>
              <a:t> </a:t>
            </a:r>
            <a:r>
              <a:rPr lang="en-GB" dirty="0" smtClean="0"/>
              <a:t>workflow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9578" y="836712"/>
            <a:ext cx="9294950" cy="2880320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333399"/>
                </a:solidFill>
              </a:rPr>
              <a:t>Core transport workflows obtaining transport coefficients from turbulence </a:t>
            </a:r>
            <a:r>
              <a:rPr lang="en-US" altLang="en-US" dirty="0" smtClean="0">
                <a:solidFill>
                  <a:srgbClr val="333399"/>
                </a:solidFill>
              </a:rPr>
              <a:t>codes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endParaRPr lang="en-US" altLang="en-US" dirty="0">
              <a:solidFill>
                <a:srgbClr val="333399"/>
              </a:solidFill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 smtClean="0">
                <a:solidFill>
                  <a:srgbClr val="333399"/>
                </a:solidFill>
              </a:rPr>
              <a:t>Kepler</a:t>
            </a:r>
            <a:r>
              <a:rPr lang="en-US" altLang="en-US" sz="2400" dirty="0" smtClean="0">
                <a:solidFill>
                  <a:srgbClr val="333399"/>
                </a:solidFill>
              </a:rPr>
              <a:t> : </a:t>
            </a:r>
            <a:r>
              <a:rPr lang="en-US" altLang="en-US" sz="2400" dirty="0">
                <a:solidFill>
                  <a:srgbClr val="333399"/>
                </a:solidFill>
              </a:rPr>
              <a:t>was running on HPC-FF till closure in June; </a:t>
            </a:r>
          </a:p>
          <a:p>
            <a:pPr marL="914400" lvl="2" indent="0">
              <a:spcBef>
                <a:spcPts val="600"/>
              </a:spcBef>
              <a:buNone/>
              <a:defRPr/>
            </a:pPr>
            <a:r>
              <a:rPr lang="en-US" altLang="en-US" sz="2000" dirty="0" smtClean="0">
                <a:solidFill>
                  <a:srgbClr val="333399"/>
                </a:solidFill>
              </a:rPr>
              <a:t>	on </a:t>
            </a:r>
            <a:r>
              <a:rPr lang="en-US" altLang="en-US" sz="2000" dirty="0">
                <a:solidFill>
                  <a:srgbClr val="333399"/>
                </a:solidFill>
              </a:rPr>
              <a:t>HELIOS </a:t>
            </a:r>
            <a:r>
              <a:rPr lang="en-US" altLang="en-US" sz="2000" dirty="0" smtClean="0">
                <a:solidFill>
                  <a:srgbClr val="333399"/>
                </a:solidFill>
              </a:rPr>
              <a:t>pending </a:t>
            </a:r>
            <a:r>
              <a:rPr lang="en-US" altLang="en-US" sz="2000" dirty="0">
                <a:solidFill>
                  <a:srgbClr val="333399"/>
                </a:solidFill>
              </a:rPr>
              <a:t>UNICORE </a:t>
            </a:r>
            <a:r>
              <a:rPr lang="en-US" altLang="en-US" sz="2000" dirty="0" smtClean="0">
                <a:solidFill>
                  <a:srgbClr val="333399"/>
                </a:solidFill>
              </a:rPr>
              <a:t>installation / security policies</a:t>
            </a:r>
            <a:endParaRPr lang="en-US" altLang="en-US" sz="2000" dirty="0">
              <a:solidFill>
                <a:srgbClr val="333399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333399"/>
                </a:solidFill>
              </a:rPr>
              <a:t>MAPPER: running on ITM Gateway and HELIOS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333399"/>
                </a:solidFill>
              </a:rPr>
              <a:t>IPS: under development (with HLST) on ITM Gateway</a:t>
            </a:r>
          </a:p>
          <a:p>
            <a:pPr>
              <a:spcBef>
                <a:spcPts val="600"/>
              </a:spcBef>
            </a:pP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Falchetto, ITM Annual Meeting, 21th November 2013, Lisbon   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8197D-E357-40DE-B659-3B79614ADA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63688" y="3933056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kern="0" dirty="0" smtClean="0">
                <a:solidFill>
                  <a:srgbClr val="FF0000"/>
                </a:solidFill>
                <a:latin typeface="Arial"/>
              </a:rPr>
              <a:t>! same </a:t>
            </a:r>
            <a:r>
              <a:rPr lang="en-US" altLang="en-US" sz="2400" kern="0" dirty="0">
                <a:solidFill>
                  <a:srgbClr val="FF0000"/>
                </a:solidFill>
                <a:latin typeface="Arial"/>
              </a:rPr>
              <a:t>ITM compliant physics codes within different frameworks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04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5364163" y="-30163"/>
            <a:ext cx="3779837" cy="549276"/>
          </a:xfrm>
        </p:spPr>
        <p:txBody>
          <a:bodyPr/>
          <a:lstStyle/>
          <a:p>
            <a:pPr algn="l"/>
            <a:r>
              <a:rPr lang="fr-FR" altLang="en-US" smtClean="0"/>
              <a:t> GEM - ETS workflow</a:t>
            </a:r>
            <a:endParaRPr lang="en-GB" altLang="en-US" smtClean="0"/>
          </a:p>
        </p:txBody>
      </p:sp>
      <p:sp>
        <p:nvSpPr>
          <p:cNvPr id="12291" name="Espace réservé du pied de page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3399"/>
                </a:solidFill>
              </a:rPr>
              <a:t>G. Falchetto, ITM Annual Meeting, 21th November 2013, Lisbon    </a:t>
            </a:r>
            <a:endParaRPr lang="en-US" altLang="en-US" sz="200">
              <a:solidFill>
                <a:srgbClr val="003399"/>
              </a:solidFill>
            </a:endParaRPr>
          </a:p>
        </p:txBody>
      </p:sp>
      <p:sp>
        <p:nvSpPr>
          <p:cNvPr id="12294" name="ZoneTexte 5"/>
          <p:cNvSpPr txBox="1">
            <a:spLocks noChangeArrowheads="1"/>
          </p:cNvSpPr>
          <p:nvPr/>
        </p:nvSpPr>
        <p:spPr bwMode="auto">
          <a:xfrm>
            <a:off x="179388" y="3933825"/>
            <a:ext cx="4746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en-US"/>
              <a:t>GEM uses Hamada coordinates</a:t>
            </a:r>
          </a:p>
          <a:p>
            <a:pPr eaLnBrk="1" hangingPunct="1"/>
            <a:r>
              <a:rPr lang="fr-FR" altLang="en-US"/>
              <a:t>grid 128x128 x32 (radial, drift-angle, parallel)</a:t>
            </a:r>
          </a:p>
          <a:p>
            <a:pPr eaLnBrk="1" hangingPunct="1"/>
            <a:endParaRPr lang="fr-FR" altLang="en-US"/>
          </a:p>
          <a:p>
            <a:pPr eaLnBrk="1" hangingPunct="1"/>
            <a:r>
              <a:rPr lang="fr-FR" altLang="en-US"/>
              <a:t>Workflow run on </a:t>
            </a:r>
            <a:r>
              <a:rPr lang="fr-FR" altLang="en-US">
                <a:solidFill>
                  <a:srgbClr val="FF0000"/>
                </a:solidFill>
              </a:rPr>
              <a:t>128 cores on ITM Gateway </a:t>
            </a:r>
            <a:endParaRPr lang="fr-FR" altLang="en-US"/>
          </a:p>
          <a:p>
            <a:pPr eaLnBrk="1" hangingPunct="1"/>
            <a:r>
              <a:rPr lang="fr-FR" altLang="en-US">
                <a:solidFill>
                  <a:srgbClr val="FF0000"/>
                </a:solidFill>
              </a:rPr>
              <a:t>100 tsteps ~ 10hsCPU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504" y="849486"/>
            <a:ext cx="435699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Tightly coupled simulation: </a:t>
            </a:r>
          </a:p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reduced ETS workflow with transport coefficients provided by turbulence code</a:t>
            </a: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-36513" y="1901825"/>
            <a:ext cx="4679951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en-US">
                <a:solidFill>
                  <a:srgbClr val="0000FF"/>
                </a:solidFill>
              </a:rPr>
              <a:t>circular equilibrium </a:t>
            </a:r>
            <a:r>
              <a:rPr lang="fr-FR" altLang="en-US"/>
              <a:t>ITER size</a:t>
            </a:r>
            <a:endParaRPr lang="en-GB" altLang="en-US"/>
          </a:p>
          <a:p>
            <a:pPr eaLnBrk="1" hangingPunct="1">
              <a:buFontTx/>
              <a:buChar char="-"/>
            </a:pPr>
            <a:r>
              <a:rPr lang="en-GB" altLang="en-US"/>
              <a:t>the workflow simulates 5 sec</a:t>
            </a:r>
          </a:p>
          <a:p>
            <a:pPr eaLnBrk="1" hangingPunct="1">
              <a:buFontTx/>
              <a:buChar char="-"/>
            </a:pPr>
            <a:r>
              <a:rPr lang="en-GB" altLang="en-US">
                <a:solidFill>
                  <a:srgbClr val="0000FF"/>
                </a:solidFill>
              </a:rPr>
              <a:t>GEM is called at each time step</a:t>
            </a:r>
            <a:r>
              <a:rPr lang="en-GB" altLang="en-US"/>
              <a:t> and runs 8 fluxtubes for</a:t>
            </a:r>
            <a:r>
              <a:rPr lang="en-GB" altLang="zh-CN">
                <a:ea typeface="宋体" charset="-122"/>
              </a:rPr>
              <a:t> 10 </a:t>
            </a:r>
            <a:r>
              <a:rPr lang="en-GB" altLang="zh-CN">
                <a:ea typeface="宋体" charset="-122"/>
                <a:sym typeface="Symbol" pitchFamily="18" charset="2"/>
              </a:rPr>
              <a:t></a:t>
            </a:r>
            <a:r>
              <a:rPr lang="en-GB" altLang="zh-CN" baseline="-25000">
                <a:ea typeface="宋体" charset="-122"/>
                <a:sym typeface="Symbol" pitchFamily="18" charset="2"/>
              </a:rPr>
              <a:t>GB</a:t>
            </a:r>
            <a:r>
              <a:rPr lang="en-GB" altLang="zh-CN">
                <a:ea typeface="宋体" charset="-122"/>
                <a:sym typeface="Symbol" pitchFamily="18" charset="2"/>
              </a:rPr>
              <a:t> </a:t>
            </a:r>
            <a:endParaRPr lang="en-GB" altLang="en-US"/>
          </a:p>
          <a:p>
            <a:pPr eaLnBrk="1" hangingPunct="1">
              <a:buFontTx/>
              <a:buChar char="-"/>
            </a:pPr>
            <a:r>
              <a:rPr lang="fr-FR" altLang="en-US"/>
              <a:t>turbulence transport coefficients effective above a background transport threshold </a:t>
            </a:r>
          </a:p>
          <a:p>
            <a:pPr eaLnBrk="1" hangingPunct="1">
              <a:buFontTx/>
              <a:buChar char="-"/>
            </a:pPr>
            <a:r>
              <a:rPr lang="en-GB" altLang="en-US">
                <a:solidFill>
                  <a:srgbClr val="0000FF"/>
                </a:solidFill>
              </a:rPr>
              <a:t>density profiles not solved </a:t>
            </a:r>
          </a:p>
        </p:txBody>
      </p:sp>
      <p:pic>
        <p:nvPicPr>
          <p:cNvPr id="2" name="tau0.05-d0.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725"/>
          <a:stretch/>
        </p:blipFill>
        <p:spPr>
          <a:xfrm>
            <a:off x="4464496" y="476672"/>
            <a:ext cx="4572000" cy="632820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50763" y="6068035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courtesy O. </a:t>
            </a:r>
            <a:r>
              <a:rPr lang="en-GB" b="1" i="1" dirty="0" err="1" smtClean="0">
                <a:solidFill>
                  <a:schemeClr val="bg2">
                    <a:lumMod val="75000"/>
                  </a:schemeClr>
                </a:solidFill>
              </a:rPr>
              <a:t>Hoenen</a:t>
            </a:r>
            <a:endParaRPr lang="en-GB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AEE7F-9F01-488B-9652-582AA689EC8F}" type="slidenum">
              <a:rPr lang="en-US" smtClean="0"/>
              <a:pPr>
                <a:defRPr/>
              </a:pPr>
              <a:t>11</a:t>
            </a:fld>
            <a:endParaRPr lang="en-US" b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950913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Equilibrium-Turbulence-Transport </a:t>
            </a:r>
            <a:br>
              <a:rPr lang="en-US" altLang="en-US" smtClean="0"/>
            </a:br>
            <a:r>
              <a:rPr lang="en-US" altLang="en-US" smtClean="0"/>
              <a:t>Workflow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00" y="692150"/>
            <a:ext cx="69850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Within EC-FP7 project “MAPPER” (Multi-scale Applications on European e-Infrastructures”)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gyro-fluid turbulence code GEM (8 flux tubes)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CHEASE equilibrium code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ETS core transport code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300 steps in 20 hours on 256 cores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Runs on ITM Gateway, HELIOS, other EU resources</a:t>
            </a:r>
          </a:p>
        </p:txBody>
      </p:sp>
      <p:pic>
        <p:nvPicPr>
          <p:cNvPr id="13317" name="Picture 2" descr="C:\Dokumente und Einstellungen\klauseck\Desktop\logo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836613"/>
            <a:ext cx="20875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708400" y="6381750"/>
            <a:ext cx="4967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</a:rPr>
              <a:t>courtesy of D. Coster O. Hoenen, B.Scott</a:t>
            </a:r>
            <a:r>
              <a:rPr lang="en-US" altLang="en-US" sz="1800" b="1">
                <a:solidFill>
                  <a:schemeClr val="tx1"/>
                </a:solidFill>
              </a:rPr>
              <a:t> </a:t>
            </a:r>
            <a:endParaRPr lang="en-US" altLang="en-US" sz="1800" b="1">
              <a:solidFill>
                <a:srgbClr val="FF3300"/>
              </a:solidFill>
            </a:endParaRPr>
          </a:p>
        </p:txBody>
      </p:sp>
      <p:sp>
        <p:nvSpPr>
          <p:cNvPr id="13319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3399"/>
                </a:solidFill>
              </a:rPr>
              <a:t>G. Falchetto, ITM Annual Meeting, 21th November 2013, Lisbon    </a:t>
            </a:r>
            <a:endParaRPr lang="en-US" altLang="en-US" sz="800">
              <a:solidFill>
                <a:srgbClr val="003399"/>
              </a:solidFill>
            </a:endParaRPr>
          </a:p>
        </p:txBody>
      </p:sp>
      <p:pic>
        <p:nvPicPr>
          <p:cNvPr id="13318" name="comb_psi_28906_707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3" y="2636838"/>
            <a:ext cx="9144000" cy="4064000"/>
          </a:xfrm>
        </p:spPr>
      </p:pic>
      <p:sp>
        <p:nvSpPr>
          <p:cNvPr id="4" name="Rectangle 3"/>
          <p:cNvSpPr/>
          <p:nvPr/>
        </p:nvSpPr>
        <p:spPr>
          <a:xfrm>
            <a:off x="6372200" y="1725848"/>
            <a:ext cx="2981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hlinkClick r:id="rId5"/>
              </a:rPr>
              <a:t>http://www.mapper-project.eu</a:t>
            </a:r>
            <a:r>
              <a:rPr lang="en-US" altLang="en-US" dirty="0" smtClean="0">
                <a:hlinkClick r:id="rId5"/>
              </a:rPr>
              <a:t>/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video fullScrn="1">
              <p:cMediaNode vol="0" mute="1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331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3997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Core-Edge</a:t>
            </a:r>
            <a:r>
              <a:rPr lang="en-US" altLang="en-US" dirty="0" smtClean="0">
                <a:solidFill>
                  <a:srgbClr val="0066FF"/>
                </a:solidFill>
              </a:rPr>
              <a:t> </a:t>
            </a:r>
            <a:r>
              <a:rPr lang="en-US" altLang="en-US" dirty="0" smtClean="0"/>
              <a:t>direct</a:t>
            </a:r>
            <a:r>
              <a:rPr lang="en-US" altLang="en-US" dirty="0" smtClean="0">
                <a:solidFill>
                  <a:srgbClr val="0066FF"/>
                </a:solidFill>
              </a:rPr>
              <a:t> </a:t>
            </a:r>
            <a:r>
              <a:rPr lang="en-US" altLang="en-US" dirty="0" smtClean="0"/>
              <a:t>Coupling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876300"/>
            <a:ext cx="8832850" cy="2047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Running as time-dependent Fortran workflows</a:t>
            </a:r>
          </a:p>
          <a:p>
            <a:pPr lvl="1" eaLnBrk="1" hangingPunct="1">
              <a:defRPr/>
            </a:pPr>
            <a:r>
              <a:rPr lang="en-US" altLang="en-US" dirty="0" smtClean="0"/>
              <a:t>1 time-step core (1ms – 100 </a:t>
            </a:r>
            <a:r>
              <a:rPr lang="en-US" altLang="en-US" dirty="0" err="1" smtClean="0"/>
              <a:t>ms</a:t>
            </a:r>
            <a:r>
              <a:rPr lang="en-US" altLang="en-US" dirty="0" smtClean="0"/>
              <a:t>) [ETS + impurity + neutrals]</a:t>
            </a:r>
          </a:p>
          <a:p>
            <a:pPr lvl="1" eaLnBrk="1" hangingPunct="1">
              <a:defRPr/>
            </a:pPr>
            <a:r>
              <a:rPr lang="en-US" altLang="en-US" dirty="0" smtClean="0"/>
              <a:t>1 time-step edge (0.01 </a:t>
            </a:r>
            <a:r>
              <a:rPr lang="en-US" altLang="en-US" dirty="0" err="1" smtClean="0"/>
              <a:t>ms</a:t>
            </a:r>
            <a:r>
              <a:rPr lang="en-US" altLang="en-US" dirty="0" smtClean="0"/>
              <a:t>) [SOLPS-B2]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ITER case : </a:t>
            </a:r>
            <a:r>
              <a:rPr lang="en-US" altLang="en-US" dirty="0" err="1" smtClean="0">
                <a:solidFill>
                  <a:schemeClr val="tx1"/>
                </a:solidFill>
              </a:rPr>
              <a:t>D+T+Be+He+Ne+W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7" descr="coreimpur_35441_200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043238"/>
            <a:ext cx="82264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5219700" y="6092825"/>
            <a:ext cx="36600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</a:rPr>
              <a:t>courtesy D </a:t>
            </a:r>
            <a:r>
              <a:rPr lang="en-US" altLang="en-US" sz="1800" b="1" dirty="0" err="1">
                <a:solidFill>
                  <a:schemeClr val="bg2"/>
                </a:solidFill>
              </a:rPr>
              <a:t>Coster</a:t>
            </a:r>
            <a:r>
              <a:rPr lang="en-US" altLang="en-US" sz="1800" b="1" dirty="0">
                <a:solidFill>
                  <a:schemeClr val="bg2"/>
                </a:solidFill>
              </a:rPr>
              <a:t>, </a:t>
            </a:r>
            <a:r>
              <a:rPr lang="en-US" altLang="en-US" sz="1800" b="1" dirty="0" smtClean="0">
                <a:solidFill>
                  <a:schemeClr val="bg2"/>
                </a:solidFill>
              </a:rPr>
              <a:t>H </a:t>
            </a:r>
            <a:r>
              <a:rPr lang="en-US" altLang="en-US" sz="1800" b="1" dirty="0" err="1" smtClean="0">
                <a:solidFill>
                  <a:schemeClr val="bg2"/>
                </a:solidFill>
              </a:rPr>
              <a:t>Klingshirn</a:t>
            </a:r>
            <a:endParaRPr lang="en-US" altLang="en-US" sz="1800" b="1" dirty="0">
              <a:solidFill>
                <a:schemeClr val="bg2"/>
              </a:solidFill>
            </a:endParaRPr>
          </a:p>
        </p:txBody>
      </p:sp>
      <p:sp>
        <p:nvSpPr>
          <p:cNvPr id="14342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3399"/>
                </a:solidFill>
              </a:rPr>
              <a:t>G. Falchetto, ITM Annual Meeting, 21th November 2013, Lisbon    </a:t>
            </a:r>
            <a:endParaRPr lang="en-US" altLang="en-US" sz="800">
              <a:solidFill>
                <a:srgbClr val="003399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555875" y="116632"/>
            <a:ext cx="6588125" cy="54927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GB" altLang="en-US" dirty="0" smtClean="0">
                <a:solidFill>
                  <a:schemeClr val="bg1">
                    <a:lumMod val="50000"/>
                  </a:schemeClr>
                </a:solidFill>
              </a:rPr>
              <a:t>Status of ITM workflows and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main 2013 Achievements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459" y="981347"/>
            <a:ext cx="9072563" cy="568801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Presently available </a:t>
            </a:r>
            <a:r>
              <a:rPr lang="en-US" altLang="en-US" dirty="0" err="1" smtClean="0">
                <a:solidFill>
                  <a:schemeClr val="bg1">
                    <a:lumMod val="50000"/>
                  </a:schemeClr>
                </a:solidFill>
              </a:rPr>
              <a:t>Kepler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 workflows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Core workflows for MAST, TCV, AUG, JET, ITER, (DEMO)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Equilibrium- MHD stability workflows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Core transport workflows involving free boundary </a:t>
            </a:r>
            <a:r>
              <a:rPr lang="en-US" altLang="en-US" dirty="0" err="1" smtClean="0">
                <a:solidFill>
                  <a:schemeClr val="bg1">
                    <a:lumMod val="50000"/>
                  </a:schemeClr>
                </a:solidFill>
              </a:rPr>
              <a:t>equilibria</a:t>
            </a:r>
            <a:endParaRPr lang="en-US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Core transport workflows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involving impurities</a:t>
            </a: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Core transport workflows obtaining transport coefficients from turbulence codes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Core-edge coupled workflows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Main </a:t>
            </a:r>
            <a:r>
              <a:rPr lang="en-US" altLang="en-US" dirty="0"/>
              <a:t>a</a:t>
            </a:r>
            <a:r>
              <a:rPr lang="en-US" altLang="en-US" dirty="0" smtClean="0"/>
              <a:t>chievements: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dirty="0" smtClean="0"/>
              <a:t>Code benchmarks within ITM </a:t>
            </a:r>
            <a:r>
              <a:rPr lang="en-US" altLang="en-US" dirty="0" err="1" smtClean="0"/>
              <a:t>Kepler</a:t>
            </a:r>
            <a:r>
              <a:rPr lang="en-US" altLang="en-US" dirty="0" smtClean="0"/>
              <a:t> workflows (</a:t>
            </a:r>
            <a:r>
              <a:rPr lang="en-US" altLang="en-US" dirty="0" smtClean="0">
                <a:solidFill>
                  <a:srgbClr val="66CCFF"/>
                </a:solidFill>
              </a:rPr>
              <a:t>IMP12, IMP5</a:t>
            </a:r>
            <a:r>
              <a:rPr lang="en-US" altLang="en-US" dirty="0" smtClean="0"/>
              <a:t>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/>
              <a:t>Equilibrium and MHD codes (ongoing)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/>
              <a:t>ICRF codes (</a:t>
            </a:r>
            <a:r>
              <a:rPr lang="en-US" altLang="en-US" dirty="0"/>
              <a:t>ongoing)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ITM workflows applied to physics studies (ISM)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hybrid scenario modeling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NTM effect on transport</a:t>
            </a:r>
          </a:p>
          <a:p>
            <a:pPr lvl="1">
              <a:defRPr/>
            </a:pPr>
            <a:endParaRPr lang="en-US" altLang="en-US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6148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3399"/>
                </a:solidFill>
              </a:rPr>
              <a:t>G. Falchetto, ITM Annual Meeting, 21th November 2013, Lisbon    </a:t>
            </a:r>
            <a:endParaRPr lang="en-US" altLang="en-US" sz="800">
              <a:solidFill>
                <a:srgbClr val="003399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4Quad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916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42528"/>
            <a:ext cx="6440016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Equilibrium codes cross-benchmark  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>
            <a:off x="76200" y="4149725"/>
            <a:ext cx="8991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 flipV="1">
            <a:off x="4572000" y="1447800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4419600" y="2590800"/>
            <a:ext cx="420688" cy="366713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B</a:t>
            </a:r>
            <a:r>
              <a:rPr lang="en-US" altLang="en-US" sz="1800" baseline="-250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6781800" y="3886200"/>
            <a:ext cx="331788" cy="366713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I</a:t>
            </a:r>
            <a:r>
              <a:rPr lang="en-US" altLang="en-US" sz="1800" baseline="-25000">
                <a:solidFill>
                  <a:srgbClr val="FF3300"/>
                </a:solidFill>
              </a:rPr>
              <a:t>p</a:t>
            </a:r>
          </a:p>
        </p:txBody>
      </p:sp>
      <p:sp>
        <p:nvSpPr>
          <p:cNvPr id="15368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3399"/>
                </a:solidFill>
              </a:rPr>
              <a:t>G. Falchetto, ITM Annual Meeting, 21th November 2013, Lisbon    </a:t>
            </a:r>
            <a:endParaRPr lang="en-US" altLang="en-US" sz="1000">
              <a:solidFill>
                <a:srgbClr val="003399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8197D-E357-40DE-B659-3B79614ADAF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07950" y="5156200"/>
            <a:ext cx="4248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Comparison of the poloidal flux, safety factor and pressure profiles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and correspondent accuracies. </a:t>
            </a:r>
          </a:p>
        </p:txBody>
      </p:sp>
      <p:grpSp>
        <p:nvGrpSpPr>
          <p:cNvPr id="17411" name="Gruppo 1"/>
          <p:cNvGrpSpPr>
            <a:grpSpLocks/>
          </p:cNvGrpSpPr>
          <p:nvPr/>
        </p:nvGrpSpPr>
        <p:grpSpPr bwMode="auto">
          <a:xfrm>
            <a:off x="34925" y="2622550"/>
            <a:ext cx="4337050" cy="2466975"/>
            <a:chOff x="395536" y="476672"/>
            <a:chExt cx="4067260" cy="2335017"/>
          </a:xfrm>
        </p:grpSpPr>
        <p:pic>
          <p:nvPicPr>
            <p:cNvPr id="1742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6672"/>
              <a:ext cx="4067260" cy="233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4" name="TextBox 5"/>
            <p:cNvSpPr txBox="1">
              <a:spLocks noChangeArrowheads="1"/>
            </p:cNvSpPr>
            <p:nvPr/>
          </p:nvSpPr>
          <p:spPr bwMode="auto">
            <a:xfrm>
              <a:off x="686301" y="554434"/>
              <a:ext cx="320929" cy="30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  <a:sym typeface="Symbol" pitchFamily="18" charset="2"/>
                </a:rPr>
                <a:t></a:t>
              </a:r>
              <a:endParaRPr lang="en-US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7425" name="TextBox 6"/>
            <p:cNvSpPr txBox="1">
              <a:spLocks noChangeArrowheads="1"/>
            </p:cNvSpPr>
            <p:nvPr/>
          </p:nvSpPr>
          <p:spPr bwMode="auto">
            <a:xfrm>
              <a:off x="2051720" y="554435"/>
              <a:ext cx="284058" cy="30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17426" name="TextBox 8"/>
            <p:cNvSpPr txBox="1">
              <a:spLocks noChangeArrowheads="1"/>
            </p:cNvSpPr>
            <p:nvPr/>
          </p:nvSpPr>
          <p:spPr bwMode="auto">
            <a:xfrm>
              <a:off x="4067944" y="555427"/>
              <a:ext cx="284058" cy="30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p</a:t>
              </a:r>
            </a:p>
          </p:txBody>
        </p:sp>
      </p:grpSp>
      <p:pic>
        <p:nvPicPr>
          <p:cNvPr id="174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920875"/>
            <a:ext cx="4167188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4760913" y="5741988"/>
            <a:ext cx="4383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Poloidal Fourier components (m=1-10)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of the normal displacement of n=1 mode. </a:t>
            </a:r>
          </a:p>
        </p:txBody>
      </p:sp>
      <p:sp>
        <p:nvSpPr>
          <p:cNvPr id="17414" name="Titre 4"/>
          <p:cNvSpPr>
            <a:spLocks noGrp="1"/>
          </p:cNvSpPr>
          <p:nvPr>
            <p:ph type="title"/>
          </p:nvPr>
        </p:nvSpPr>
        <p:spPr>
          <a:xfrm>
            <a:off x="950913" y="14288"/>
            <a:ext cx="8229600" cy="114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altLang="en-US" dirty="0" smtClean="0"/>
              <a:t>Cross-verification within</a:t>
            </a:r>
            <a:br>
              <a:rPr lang="en-GB" altLang="en-US" dirty="0" smtClean="0"/>
            </a:br>
            <a:r>
              <a:rPr lang="en-GB" altLang="en-US" dirty="0" err="1" smtClean="0"/>
              <a:t>equil</a:t>
            </a:r>
            <a:r>
              <a:rPr lang="en-GB" altLang="en-US" dirty="0" smtClean="0"/>
              <a:t>.+ stability workflow </a:t>
            </a:r>
            <a:r>
              <a:rPr lang="en-GB" altLang="en-US" dirty="0" smtClean="0">
                <a:solidFill>
                  <a:srgbClr val="66CCFF"/>
                </a:solidFill>
              </a:rPr>
              <a:t>(IMP12) 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Equilibrium codes                MHD stability codes             </a:t>
            </a:r>
          </a:p>
        </p:txBody>
      </p:sp>
      <p:sp>
        <p:nvSpPr>
          <p:cNvPr id="17415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3399"/>
                </a:solidFill>
              </a:rPr>
              <a:t>G. Falchetto, ITM Annual Meeting, 21th November 2013, Lisbon    </a:t>
            </a:r>
            <a:endParaRPr lang="en-US" altLang="en-US" sz="800">
              <a:solidFill>
                <a:srgbClr val="00339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54150" y="6151563"/>
            <a:ext cx="297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D. </a:t>
            </a:r>
            <a:r>
              <a:rPr lang="en-GB" sz="1800" b="1" i="1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Yadikin</a:t>
            </a:r>
            <a:r>
              <a:rPr lang="en-GB" sz="1800" b="1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et al. EPS 2013</a:t>
            </a:r>
          </a:p>
        </p:txBody>
      </p:sp>
      <p:sp>
        <p:nvSpPr>
          <p:cNvPr id="17418" name="TextBox 5"/>
          <p:cNvSpPr txBox="1">
            <a:spLocks noChangeArrowheads="1"/>
          </p:cNvSpPr>
          <p:nvPr/>
        </p:nvSpPr>
        <p:spPr bwMode="auto">
          <a:xfrm>
            <a:off x="381000" y="3954463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sym typeface="Symbol" pitchFamily="18" charset="2"/>
              </a:rPr>
              <a:t>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7419" name="TextBox 5"/>
          <p:cNvSpPr txBox="1">
            <a:spLocks noChangeArrowheads="1"/>
          </p:cNvSpPr>
          <p:nvPr/>
        </p:nvSpPr>
        <p:spPr bwMode="auto">
          <a:xfrm>
            <a:off x="1692275" y="3968750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sym typeface="Symbol" pitchFamily="18" charset="2"/>
              </a:rPr>
              <a:t>q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7420" name="TextBox 5"/>
          <p:cNvSpPr txBox="1">
            <a:spLocks noChangeArrowheads="1"/>
          </p:cNvSpPr>
          <p:nvPr/>
        </p:nvSpPr>
        <p:spPr bwMode="auto">
          <a:xfrm>
            <a:off x="3132138" y="3967163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sym typeface="Symbol" pitchFamily="18" charset="2"/>
              </a:rPr>
              <a:t>p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7421" name="Rectangle 7"/>
          <p:cNvSpPr>
            <a:spLocks noChangeArrowheads="1"/>
          </p:cNvSpPr>
          <p:nvPr/>
        </p:nvSpPr>
        <p:spPr bwMode="auto">
          <a:xfrm>
            <a:off x="-468313" y="1268413"/>
            <a:ext cx="525621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3333FF"/>
                </a:solidFill>
              </a:rPr>
              <a:t>EQUAL</a:t>
            </a:r>
            <a:r>
              <a:rPr lang="en-US" altLang="en-US" sz="2000"/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CHEASE</a:t>
            </a:r>
            <a:r>
              <a:rPr lang="en-US" altLang="en-US" sz="2000"/>
              <a:t> </a:t>
            </a:r>
            <a:r>
              <a:rPr lang="en-US" altLang="en-US" sz="2000" b="1">
                <a:solidFill>
                  <a:srgbClr val="33CC33"/>
                </a:solidFill>
              </a:rPr>
              <a:t>SPIDER</a:t>
            </a:r>
            <a:r>
              <a:rPr lang="en-US" altLang="en-US" sz="2000"/>
              <a:t> </a:t>
            </a:r>
          </a:p>
          <a:p>
            <a:pPr algn="ctr" eaLnBrk="1" hangingPunct="1"/>
            <a:r>
              <a:rPr lang="en-US" altLang="en-US" sz="2000" b="1">
                <a:solidFill>
                  <a:srgbClr val="66CCFF"/>
                </a:solidFill>
              </a:rPr>
              <a:t>HELENA</a:t>
            </a:r>
            <a:r>
              <a:rPr lang="en-US" altLang="en-US" sz="2000"/>
              <a:t> </a:t>
            </a:r>
            <a:r>
              <a:rPr lang="en-US" altLang="en-US" sz="2000" b="1">
                <a:solidFill>
                  <a:srgbClr val="FF33CC"/>
                </a:solidFill>
              </a:rPr>
              <a:t>CAXE</a:t>
            </a:r>
            <a:endParaRPr lang="en-US" altLang="en-US" sz="2000"/>
          </a:p>
          <a:p>
            <a:pPr algn="ctr" eaLnBrk="1" hangingPunct="1"/>
            <a:r>
              <a:rPr lang="en-US" altLang="en-US" sz="1800"/>
              <a:t>Equilibrium reconstructed </a:t>
            </a:r>
          </a:p>
          <a:p>
            <a:pPr algn="ctr" eaLnBrk="1" hangingPunct="1"/>
            <a:r>
              <a:rPr lang="en-US" altLang="en-US" sz="1800"/>
              <a:t>for JET pulse #74221, t=49.199</a:t>
            </a:r>
          </a:p>
        </p:txBody>
      </p:sp>
      <p:sp>
        <p:nvSpPr>
          <p:cNvPr id="17422" name="Rectangle 8"/>
          <p:cNvSpPr>
            <a:spLocks noChangeArrowheads="1"/>
          </p:cNvSpPr>
          <p:nvPr/>
        </p:nvSpPr>
        <p:spPr bwMode="auto">
          <a:xfrm>
            <a:off x="5241925" y="1270000"/>
            <a:ext cx="3349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MARS-F</a:t>
            </a:r>
            <a:r>
              <a:rPr lang="en-US" altLang="en-US" sz="2000" b="1"/>
              <a:t>  </a:t>
            </a:r>
            <a:r>
              <a:rPr lang="en-US" altLang="en-US" sz="2000" b="1">
                <a:solidFill>
                  <a:srgbClr val="33CC33"/>
                </a:solidFill>
              </a:rPr>
              <a:t>MARS </a:t>
            </a:r>
            <a:r>
              <a:rPr lang="en-US" altLang="en-US" sz="2000" b="1">
                <a:solidFill>
                  <a:srgbClr val="3333FF"/>
                </a:solidFill>
              </a:rPr>
              <a:t>KINX</a:t>
            </a:r>
            <a:r>
              <a:rPr lang="en-US" altLang="en-US" sz="2000" b="1"/>
              <a:t> </a:t>
            </a:r>
            <a:endParaRPr lang="en-US" altLang="en-US" sz="2000" b="1">
              <a:solidFill>
                <a:srgbClr val="33CC33"/>
              </a:solidFill>
            </a:endParaRPr>
          </a:p>
          <a:p>
            <a:pPr algn="ctr" eaLnBrk="1" hangingPunct="1"/>
            <a:r>
              <a:rPr lang="en-US" altLang="en-US" sz="2000"/>
              <a:t>(</a:t>
            </a:r>
            <a:r>
              <a:rPr lang="en-US" altLang="en-US" sz="1800"/>
              <a:t>equil. from CHEASE </a:t>
            </a:r>
            <a:r>
              <a:rPr lang="en-US" altLang="en-US" sz="1800" b="1">
                <a:solidFill>
                  <a:srgbClr val="3333FF"/>
                </a:solidFill>
              </a:rPr>
              <a:t>+ CAXE</a:t>
            </a:r>
            <a:r>
              <a:rPr lang="en-US" altLang="en-US" sz="2000"/>
              <a:t>)</a:t>
            </a:r>
          </a:p>
          <a:p>
            <a:pPr algn="ctr" eaLnBrk="1" hangingPunct="1"/>
            <a:endParaRPr lang="en-US" altLang="en-US" sz="2000" b="1">
              <a:solidFill>
                <a:srgbClr val="33CC33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8197D-E357-40DE-B659-3B79614ADAF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ICRF- code benchmark </a:t>
            </a:r>
            <a:r>
              <a:rPr lang="en-GB" altLang="en-US" dirty="0" smtClean="0">
                <a:solidFill>
                  <a:srgbClr val="66CCFF"/>
                </a:solidFill>
              </a:rPr>
              <a:t>(IMP5)</a:t>
            </a:r>
          </a:p>
        </p:txBody>
      </p:sp>
      <p:sp>
        <p:nvSpPr>
          <p:cNvPr id="18435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3399"/>
                </a:solidFill>
              </a:rPr>
              <a:t>G. Falchetto, ITM Annual Meeting, 21th November 2013, Lisbon    </a:t>
            </a:r>
            <a:endParaRPr lang="en-US" altLang="en-US" sz="1000">
              <a:solidFill>
                <a:srgbClr val="003399"/>
              </a:solidFill>
            </a:endParaRPr>
          </a:p>
        </p:txBody>
      </p:sp>
      <p:sp>
        <p:nvSpPr>
          <p:cNvPr id="18437" name="ZoneTexte 5"/>
          <p:cNvSpPr txBox="1">
            <a:spLocks noChangeArrowheads="1"/>
          </p:cNvSpPr>
          <p:nvPr/>
        </p:nvSpPr>
        <p:spPr bwMode="auto">
          <a:xfrm>
            <a:off x="4560888" y="555625"/>
            <a:ext cx="3971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00B050"/>
                </a:solidFill>
              </a:rPr>
              <a:t>EVE</a:t>
            </a:r>
            <a:r>
              <a:rPr lang="en-GB" altLang="en-US" sz="2000" b="1"/>
              <a:t> </a:t>
            </a:r>
            <a:r>
              <a:rPr lang="en-GB" altLang="en-US" sz="2000" b="1">
                <a:solidFill>
                  <a:srgbClr val="3333FF"/>
                </a:solidFill>
              </a:rPr>
              <a:t>CYRANO</a:t>
            </a:r>
            <a:r>
              <a:rPr lang="en-GB" altLang="en-US" sz="2000" b="1"/>
              <a:t> LION </a:t>
            </a:r>
            <a:r>
              <a:rPr lang="en-GB" altLang="en-US" sz="2000" b="1">
                <a:solidFill>
                  <a:srgbClr val="FF0000"/>
                </a:solidFill>
              </a:rPr>
              <a:t>TORIC</a:t>
            </a:r>
          </a:p>
          <a:p>
            <a:pPr algn="ctr" eaLnBrk="1" hangingPunct="1"/>
            <a:endParaRPr lang="en-GB" altLang="en-US" sz="2000"/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t="4463" b="-2"/>
          <a:stretch>
            <a:fillRect/>
          </a:stretch>
        </p:blipFill>
        <p:spPr bwMode="auto">
          <a:xfrm>
            <a:off x="127000" y="1319213"/>
            <a:ext cx="44640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4402" r="51276" b="15767"/>
          <a:stretch>
            <a:fillRect/>
          </a:stretch>
        </p:blipFill>
        <p:spPr bwMode="auto">
          <a:xfrm>
            <a:off x="315913" y="2160588"/>
            <a:ext cx="2563812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ZoneTexte 6"/>
          <p:cNvSpPr txBox="1">
            <a:spLocks noChangeArrowheads="1"/>
          </p:cNvSpPr>
          <p:nvPr/>
        </p:nvSpPr>
        <p:spPr bwMode="auto">
          <a:xfrm>
            <a:off x="4591050" y="981075"/>
            <a:ext cx="4373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b="1"/>
              <a:t>Power repartition vs He</a:t>
            </a:r>
            <a:r>
              <a:rPr lang="en-GB" altLang="en-US" b="1" baseline="30000"/>
              <a:t>3</a:t>
            </a:r>
            <a:r>
              <a:rPr lang="en-GB" altLang="en-US" b="1"/>
              <a:t> concentration</a:t>
            </a:r>
          </a:p>
        </p:txBody>
      </p:sp>
      <p:sp>
        <p:nvSpPr>
          <p:cNvPr id="18441" name="ZoneTexte 14"/>
          <p:cNvSpPr txBox="1">
            <a:spLocks noChangeArrowheads="1"/>
          </p:cNvSpPr>
          <p:nvPr/>
        </p:nvSpPr>
        <p:spPr bwMode="auto">
          <a:xfrm>
            <a:off x="4614863" y="3908425"/>
            <a:ext cx="3917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b="1"/>
              <a:t>Absorbed power profiles for 3% of He</a:t>
            </a:r>
            <a:r>
              <a:rPr lang="en-GB" altLang="en-US" b="1" baseline="30000"/>
              <a:t>3</a:t>
            </a: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127000" y="781050"/>
            <a:ext cx="303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chemeClr val="accent2"/>
                </a:solidFill>
              </a:rPr>
              <a:t>Full-field ITER case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254729" y="6178501"/>
            <a:ext cx="32499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i="1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Bilato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et al </a:t>
            </a:r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20</a:t>
            </a:r>
            <a:r>
              <a:rPr lang="en-GB" b="1" i="1" baseline="30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th</a:t>
            </a:r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RF Topical 2013</a:t>
            </a:r>
            <a:endParaRPr lang="en-GB" b="1" i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84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262063"/>
            <a:ext cx="329247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249738"/>
            <a:ext cx="298450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555875" y="116632"/>
            <a:ext cx="6588125" cy="54927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GB" altLang="en-US" dirty="0" smtClean="0">
                <a:solidFill>
                  <a:schemeClr val="bg1">
                    <a:lumMod val="50000"/>
                  </a:schemeClr>
                </a:solidFill>
              </a:rPr>
              <a:t>Status of ITM workflows and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main 2013 Achievements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459" y="981347"/>
            <a:ext cx="9072563" cy="568801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Presently available </a:t>
            </a:r>
            <a:r>
              <a:rPr lang="en-US" altLang="en-US" dirty="0" err="1" smtClean="0">
                <a:solidFill>
                  <a:schemeClr val="bg1">
                    <a:lumMod val="50000"/>
                  </a:schemeClr>
                </a:solidFill>
              </a:rPr>
              <a:t>Kepler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 workflows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Core workflows for MAST, TCV, AUG, JET, ITER, (DEMO)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Equilibrium- MHD stability workflows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Core transport workflows involving free boundary </a:t>
            </a:r>
            <a:r>
              <a:rPr lang="en-US" altLang="en-US" dirty="0" err="1" smtClean="0">
                <a:solidFill>
                  <a:schemeClr val="bg1">
                    <a:lumMod val="50000"/>
                  </a:schemeClr>
                </a:solidFill>
              </a:rPr>
              <a:t>equilibria</a:t>
            </a:r>
            <a:endParaRPr lang="en-US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Core transport workflows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involving impurities</a:t>
            </a: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Core transport workflows obtaining transport coefficients from turbulence codes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Core-edge coupled workflows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Main </a:t>
            </a:r>
            <a:r>
              <a:rPr lang="en-US" altLang="en-US" dirty="0"/>
              <a:t>a</a:t>
            </a:r>
            <a:r>
              <a:rPr lang="en-US" altLang="en-US" dirty="0" smtClean="0"/>
              <a:t>chievements: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Code benchmarks within ITM </a:t>
            </a:r>
            <a:r>
              <a:rPr lang="en-US" altLang="en-US" dirty="0" err="1" smtClean="0">
                <a:solidFill>
                  <a:schemeClr val="bg1">
                    <a:lumMod val="50000"/>
                  </a:schemeClr>
                </a:solidFill>
              </a:rPr>
              <a:t>Kepler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 workflows (IMP12, IMP5)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Equilibrium and MHD codes (ongoing)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ICRF codes (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ongoing)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dirty="0" smtClean="0"/>
              <a:t>ITM workflows applied to physics studies (ISM)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dirty="0" smtClean="0"/>
              <a:t>hybrid scenario modeling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dirty="0" smtClean="0"/>
              <a:t>NTM effect on transport</a:t>
            </a:r>
          </a:p>
          <a:p>
            <a:pPr lvl="1">
              <a:defRPr/>
            </a:pPr>
            <a:endParaRPr lang="en-US" altLang="en-US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6148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3399"/>
                </a:solidFill>
              </a:rPr>
              <a:t>G. Falchetto, ITM Annual Meeting, 21th November 2013, Lisbon    </a:t>
            </a:r>
            <a:endParaRPr lang="en-US" altLang="en-US" sz="800">
              <a:solidFill>
                <a:srgbClr val="003399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15888"/>
            <a:ext cx="8172450" cy="360362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GB" altLang="en-US" sz="2800" b="1" dirty="0" smtClean="0">
                <a:solidFill>
                  <a:srgbClr val="333399"/>
                </a:solidFill>
                <a:latin typeface="+mj-lt"/>
              </a:rPr>
              <a:t>ITM</a:t>
            </a:r>
            <a:r>
              <a:rPr lang="en-GB" altLang="en-US" sz="2800" b="1" dirty="0" smtClean="0">
                <a:latin typeface="+mj-lt"/>
              </a:rPr>
              <a:t> WFs for physics studies </a:t>
            </a:r>
            <a:r>
              <a:rPr lang="en-GB" altLang="en-US" sz="2800" b="1" dirty="0" smtClean="0">
                <a:solidFill>
                  <a:srgbClr val="66CCFF"/>
                </a:solidFill>
                <a:latin typeface="+mj-lt"/>
              </a:rPr>
              <a:t>(ISM) </a:t>
            </a:r>
          </a:p>
        </p:txBody>
      </p:sp>
      <p:pic>
        <p:nvPicPr>
          <p:cNvPr id="1945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987550"/>
            <a:ext cx="3957638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027238"/>
            <a:ext cx="388461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9"/>
          <p:cNvSpPr txBox="1">
            <a:spLocks noChangeArrowheads="1"/>
          </p:cNvSpPr>
          <p:nvPr/>
        </p:nvSpPr>
        <p:spPr bwMode="auto">
          <a:xfrm>
            <a:off x="382588" y="854075"/>
            <a:ext cx="807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/>
              <a:t>Modelling of JET hybrid scenarios with ETS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/>
              <a:t>(evolving </a:t>
            </a:r>
            <a:r>
              <a:rPr lang="en-GB" altLang="en-US" sz="2000" dirty="0" err="1" smtClean="0"/>
              <a:t>Te</a:t>
            </a:r>
            <a:r>
              <a:rPr lang="en-GB" altLang="en-US" sz="2000" dirty="0"/>
              <a:t>, Ti, j, ne and C impurity)</a:t>
            </a:r>
          </a:p>
        </p:txBody>
      </p:sp>
      <p:sp>
        <p:nvSpPr>
          <p:cNvPr id="19462" name="Text Box 20"/>
          <p:cNvSpPr txBox="1">
            <a:spLocks noChangeArrowheads="1"/>
          </p:cNvSpPr>
          <p:nvPr/>
        </p:nvSpPr>
        <p:spPr bwMode="auto">
          <a:xfrm>
            <a:off x="450850" y="3670300"/>
            <a:ext cx="1584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tx1"/>
                </a:solidFill>
              </a:rPr>
              <a:t>Data (symbols) ETS (curves)</a:t>
            </a:r>
          </a:p>
        </p:txBody>
      </p:sp>
      <p:sp>
        <p:nvSpPr>
          <p:cNvPr id="10254" name="Text Box 22"/>
          <p:cNvSpPr txBox="1">
            <a:spLocks noChangeArrowheads="1"/>
          </p:cNvSpPr>
          <p:nvPr/>
        </p:nvSpPr>
        <p:spPr bwMode="auto">
          <a:xfrm>
            <a:off x="228600" y="4508500"/>
            <a:ext cx="873601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1800" dirty="0" smtClean="0">
                <a:solidFill>
                  <a:srgbClr val="000066"/>
                </a:solidFill>
                <a:cs typeface="Arial" charset="0"/>
              </a:rPr>
              <a:t>H-mode </a:t>
            </a:r>
            <a:r>
              <a:rPr lang="en-GB" altLang="en-US" sz="1800" dirty="0" err="1" smtClean="0">
                <a:solidFill>
                  <a:srgbClr val="000066"/>
                </a:solidFill>
                <a:cs typeface="Arial" charset="0"/>
              </a:rPr>
              <a:t>Bohm-gyroBohm</a:t>
            </a:r>
            <a:r>
              <a:rPr lang="en-GB" altLang="en-US" sz="1800" dirty="0" smtClean="0">
                <a:solidFill>
                  <a:srgbClr val="000066"/>
                </a:solidFill>
                <a:cs typeface="Arial" charset="0"/>
              </a:rPr>
              <a:t> (</a:t>
            </a:r>
            <a:r>
              <a:rPr lang="en-GB" altLang="en-US" sz="1800" dirty="0" err="1" smtClean="0">
                <a:solidFill>
                  <a:srgbClr val="000066"/>
                </a:solidFill>
                <a:cs typeface="Arial" charset="0"/>
              </a:rPr>
              <a:t>BgB</a:t>
            </a:r>
            <a:r>
              <a:rPr lang="en-GB" altLang="en-US" sz="1800" dirty="0" smtClean="0">
                <a:solidFill>
                  <a:srgbClr val="000066"/>
                </a:solidFill>
                <a:cs typeface="Arial" charset="0"/>
              </a:rPr>
              <a:t>) and NCLASS (or NEOS) models, adjusted pedestal transport; 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1800" dirty="0" smtClean="0">
                <a:solidFill>
                  <a:srgbClr val="FF0000"/>
                </a:solidFill>
                <a:cs typeface="Arial" charset="0"/>
              </a:rPr>
              <a:t>Good agreement between simulated and measured n and T for high power pulse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800" dirty="0" smtClean="0">
                <a:solidFill>
                  <a:srgbClr val="000066"/>
                </a:solidFill>
                <a:cs typeface="Arial" charset="0"/>
              </a:rPr>
              <a:t>Temperatures are over-predicted at low plasma current and NBI power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rgbClr val="000066"/>
                </a:solidFill>
                <a:cs typeface="Arial" charset="0"/>
              </a:rPr>
              <a:t>	! </a:t>
            </a:r>
            <a:r>
              <a:rPr lang="en-US" altLang="en-US" sz="1800" dirty="0" err="1" smtClean="0">
                <a:solidFill>
                  <a:srgbClr val="000066"/>
                </a:solidFill>
                <a:cs typeface="Arial" charset="0"/>
              </a:rPr>
              <a:t>BgB</a:t>
            </a:r>
            <a:r>
              <a:rPr lang="en-US" altLang="en-US" sz="1800" dirty="0" smtClean="0">
                <a:solidFill>
                  <a:srgbClr val="000066"/>
                </a:solidFill>
                <a:cs typeface="Arial" charset="0"/>
              </a:rPr>
              <a:t> model might be of limited use</a:t>
            </a:r>
            <a:r>
              <a:rPr lang="en-GB" altLang="en-US" sz="1800" dirty="0" smtClean="0">
                <a:solidFill>
                  <a:srgbClr val="000066"/>
                </a:solidFill>
                <a:cs typeface="Arial" charset="0"/>
              </a:rPr>
              <a:t> </a:t>
            </a:r>
          </a:p>
        </p:txBody>
      </p:sp>
      <p:sp>
        <p:nvSpPr>
          <p:cNvPr id="19464" name="Text Box 23"/>
          <p:cNvSpPr txBox="1">
            <a:spLocks noChangeArrowheads="1"/>
          </p:cNvSpPr>
          <p:nvPr/>
        </p:nvSpPr>
        <p:spPr bwMode="auto">
          <a:xfrm>
            <a:off x="1714500" y="1743075"/>
            <a:ext cx="1008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tx1"/>
                </a:solidFill>
              </a:rPr>
              <a:t>JET77922</a:t>
            </a:r>
          </a:p>
        </p:txBody>
      </p:sp>
      <p:sp>
        <p:nvSpPr>
          <p:cNvPr id="2" name="Rectangle 1"/>
          <p:cNvSpPr/>
          <p:nvPr/>
        </p:nvSpPr>
        <p:spPr>
          <a:xfrm>
            <a:off x="5048250" y="6269038"/>
            <a:ext cx="38020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800" b="1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A. </a:t>
            </a:r>
            <a:r>
              <a:rPr lang="en-GB" altLang="en-US" sz="1800" b="1" i="1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Figueiredo</a:t>
            </a:r>
            <a:r>
              <a:rPr lang="en-GB" altLang="en-US" sz="1800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800" b="1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et al EPS 2013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9466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3399"/>
                </a:solidFill>
              </a:rPr>
              <a:t>G. Falchetto, ITM Annual Meeting, 21th November 2013, Lisbon    </a:t>
            </a:r>
            <a:endParaRPr lang="en-US" altLang="en-US" sz="1000">
              <a:solidFill>
                <a:srgbClr val="003399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C8B36-49EE-47B3-96D4-A4E7949669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7864" y="0"/>
            <a:ext cx="5724525" cy="54927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ITM-TF main </a:t>
            </a:r>
            <a:r>
              <a:rPr lang="fr-FR" dirty="0" err="1" smtClean="0"/>
              <a:t>outcomes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16024" y="848320"/>
            <a:ext cx="8748464" cy="430887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 eaLnBrk="1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chemeClr val="bg1"/>
                </a:solidFill>
                <a:ea typeface="+mj-ea"/>
                <a:cs typeface="+mj-cs"/>
              </a:rPr>
              <a:t>Developed a unique IM infrastructure</a:t>
            </a:r>
          </a:p>
          <a:p>
            <a:pPr marL="638175" lvl="5" indent="-365125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GB" sz="2400" dirty="0">
                <a:solidFill>
                  <a:schemeClr val="bg1"/>
                </a:solidFill>
                <a:ea typeface="+mj-ea"/>
                <a:cs typeface="+mj-cs"/>
              </a:rPr>
              <a:t>modular, flexible, language agnostic</a:t>
            </a:r>
          </a:p>
          <a:p>
            <a:pPr marL="638175" lvl="5" indent="-365125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GB" sz="2400" dirty="0" smtClean="0">
                <a:solidFill>
                  <a:schemeClr val="bg1"/>
                </a:solidFill>
                <a:ea typeface="+mj-ea"/>
                <a:cs typeface="+mj-cs"/>
              </a:rPr>
              <a:t>machine independent </a:t>
            </a:r>
            <a:endParaRPr lang="en-GB" sz="2400" dirty="0">
              <a:solidFill>
                <a:schemeClr val="bg1"/>
              </a:solidFill>
              <a:ea typeface="+mj-ea"/>
              <a:cs typeface="+mj-cs"/>
            </a:endParaRPr>
          </a:p>
          <a:p>
            <a:pPr marL="638175" lvl="5" indent="-365125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GB" sz="2400" dirty="0" smtClean="0">
                <a:solidFill>
                  <a:schemeClr val="bg1"/>
                </a:solidFill>
                <a:ea typeface="+mj-ea"/>
                <a:cs typeface="+mj-cs"/>
              </a:rPr>
              <a:t>allowing for interoperability </a:t>
            </a:r>
            <a:r>
              <a:rPr lang="en-GB" sz="2400" dirty="0">
                <a:solidFill>
                  <a:schemeClr val="bg1"/>
                </a:solidFill>
                <a:ea typeface="+mj-ea"/>
                <a:cs typeface="+mj-cs"/>
              </a:rPr>
              <a:t>(HPC/GRID)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bg1"/>
                </a:solidFill>
                <a:ea typeface="+mj-ea"/>
                <a:cs typeface="+mj-cs"/>
              </a:rPr>
              <a:t>Based on the definition of an ontology </a:t>
            </a:r>
          </a:p>
          <a:p>
            <a:pPr marL="638175" lvl="1" indent="-365125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2400" dirty="0" smtClean="0">
                <a:solidFill>
                  <a:schemeClr val="bg1"/>
                </a:solidFill>
                <a:ea typeface="+mj-ea"/>
                <a:cs typeface="+mj-cs"/>
              </a:rPr>
              <a:t>data-structure </a:t>
            </a:r>
            <a:r>
              <a:rPr lang="fr-FR" sz="2400" dirty="0" err="1" smtClean="0">
                <a:solidFill>
                  <a:schemeClr val="bg1"/>
                </a:solidFill>
                <a:ea typeface="+mj-ea"/>
                <a:cs typeface="+mj-cs"/>
              </a:rPr>
              <a:t>enclosing</a:t>
            </a:r>
            <a:r>
              <a:rPr lang="fr-FR" sz="24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ea typeface="+mj-ea"/>
                <a:cs typeface="+mj-cs"/>
              </a:rPr>
              <a:t>both</a:t>
            </a:r>
            <a:r>
              <a:rPr lang="fr-FR" sz="24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ea typeface="+mj-ea"/>
                <a:cs typeface="+mj-cs"/>
              </a:rPr>
              <a:t>simulated</a:t>
            </a:r>
            <a:r>
              <a:rPr lang="fr-FR" sz="2400" dirty="0" smtClean="0">
                <a:solidFill>
                  <a:schemeClr val="bg1"/>
                </a:solidFill>
                <a:ea typeface="+mj-ea"/>
                <a:cs typeface="+mj-cs"/>
              </a:rPr>
              <a:t> and machine data </a:t>
            </a:r>
          </a:p>
          <a:p>
            <a:pPr marL="638175" lvl="2" indent="-365125">
              <a:spcAft>
                <a:spcPts val="0"/>
              </a:spcAft>
              <a:buSzPct val="90000"/>
              <a:buFont typeface="Wingdings" pitchFamily="2" charset="2"/>
              <a:buChar char="ü"/>
              <a:defRPr/>
            </a:pPr>
            <a:r>
              <a:rPr lang="en-GB" sz="2400" dirty="0">
                <a:solidFill>
                  <a:srgbClr val="FFFFFF"/>
                </a:solidFill>
                <a:ea typeface="+mj-ea"/>
                <a:cs typeface="+mj-cs"/>
              </a:rPr>
              <a:t>allows for use within different frameworks</a:t>
            </a:r>
            <a:endParaRPr lang="fr-FR" sz="2400" dirty="0">
              <a:solidFill>
                <a:schemeClr val="bg1"/>
              </a:solidFill>
              <a:ea typeface="+mj-ea"/>
              <a:cs typeface="+mj-cs"/>
            </a:endParaRPr>
          </a:p>
          <a:p>
            <a:pPr marL="1095375" lvl="3" indent="-365125">
              <a:spcAft>
                <a:spcPts val="0"/>
              </a:spcAft>
              <a:buSzPct val="90000"/>
              <a:buFont typeface="Wingdings" pitchFamily="2" charset="2"/>
              <a:buChar char="ü"/>
              <a:defRPr/>
            </a:pPr>
            <a:r>
              <a:rPr lang="fr-FR" sz="2400" dirty="0" err="1" smtClean="0">
                <a:solidFill>
                  <a:schemeClr val="bg1"/>
                </a:solidFill>
                <a:ea typeface="+mj-ea"/>
                <a:cs typeface="+mj-cs"/>
              </a:rPr>
              <a:t>eases</a:t>
            </a:r>
            <a:r>
              <a:rPr lang="fr-FR" sz="2400" dirty="0" smtClean="0">
                <a:solidFill>
                  <a:schemeClr val="bg1"/>
                </a:solidFill>
                <a:ea typeface="+mj-ea"/>
                <a:cs typeface="+mj-cs"/>
              </a:rPr>
              <a:t> code </a:t>
            </a:r>
            <a:r>
              <a:rPr lang="fr-FR" sz="2400" dirty="0" err="1" smtClean="0">
                <a:solidFill>
                  <a:schemeClr val="bg1"/>
                </a:solidFill>
                <a:ea typeface="+mj-ea"/>
                <a:cs typeface="+mj-cs"/>
              </a:rPr>
              <a:t>coupling</a:t>
            </a:r>
            <a:r>
              <a:rPr lang="fr-FR" sz="24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  <a:p>
            <a:pPr marL="1095375" lvl="3" indent="-365125">
              <a:spcAft>
                <a:spcPts val="0"/>
              </a:spcAft>
              <a:buSzPct val="90000"/>
              <a:buFont typeface="Wingdings" pitchFamily="2" charset="2"/>
              <a:buChar char="ü"/>
              <a:defRPr/>
            </a:pPr>
            <a:r>
              <a:rPr lang="en-GB" sz="2400" dirty="0" smtClean="0">
                <a:solidFill>
                  <a:schemeClr val="bg1"/>
                </a:solidFill>
                <a:ea typeface="+mj-ea"/>
                <a:cs typeface="+mj-cs"/>
              </a:rPr>
              <a:t>rigorous code verification / benchmark </a:t>
            </a:r>
          </a:p>
          <a:p>
            <a:pPr marL="638175" lvl="2" indent="-365125">
              <a:spcAft>
                <a:spcPts val="0"/>
              </a:spcAft>
              <a:buSzPct val="90000"/>
              <a:buFont typeface="Wingdings" pitchFamily="2" charset="2"/>
              <a:buChar char="ü"/>
              <a:defRPr/>
            </a:pPr>
            <a:r>
              <a:rPr lang="en-GB" sz="2400" dirty="0" smtClean="0">
                <a:solidFill>
                  <a:schemeClr val="bg1"/>
                </a:solidFill>
                <a:ea typeface="+mj-ea"/>
                <a:cs typeface="+mj-cs"/>
              </a:rPr>
              <a:t>enhanced quality </a:t>
            </a:r>
            <a:r>
              <a:rPr lang="en-GB" sz="2400" dirty="0">
                <a:solidFill>
                  <a:schemeClr val="bg1"/>
                </a:solidFill>
                <a:ea typeface="+mj-ea"/>
                <a:cs typeface="+mj-cs"/>
              </a:rPr>
              <a:t>/ </a:t>
            </a:r>
            <a:r>
              <a:rPr lang="en-GB" sz="2400" dirty="0" smtClean="0">
                <a:solidFill>
                  <a:schemeClr val="bg1"/>
                </a:solidFill>
                <a:ea typeface="+mj-ea"/>
                <a:cs typeface="+mj-cs"/>
              </a:rPr>
              <a:t>reproducibility</a:t>
            </a:r>
          </a:p>
          <a:p>
            <a:pPr marL="184150" lvl="1" indent="-184150"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chemeClr val="bg1"/>
                </a:solidFill>
                <a:ea typeface="+mj-ea"/>
                <a:cs typeface="+mj-cs"/>
              </a:rPr>
              <a:t>Developed complex workflows with multi-machine capability</a:t>
            </a:r>
            <a:endParaRPr lang="en-GB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G. </a:t>
            </a:r>
            <a:r>
              <a:rPr lang="en-GB" altLang="en-US" dirty="0" err="1" smtClean="0"/>
              <a:t>Falchetto</a:t>
            </a:r>
            <a:r>
              <a:rPr lang="en-GB" altLang="en-US" dirty="0" smtClean="0"/>
              <a:t>, ITM Annual Meeting, 21th November 2013, Lisbon    </a:t>
            </a:r>
            <a:endParaRPr lang="en-US" altLang="en-US" sz="800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lèche vers le bas 2"/>
          <p:cNvSpPr/>
          <p:nvPr/>
        </p:nvSpPr>
        <p:spPr>
          <a:xfrm>
            <a:off x="1115616" y="5301208"/>
            <a:ext cx="6912768" cy="1274261"/>
          </a:xfrm>
          <a:prstGeom prst="downArrow">
            <a:avLst>
              <a:gd name="adj1" fmla="val 88481"/>
              <a:gd name="adj2" fmla="val 34419"/>
            </a:avLst>
          </a:prstGeom>
          <a:gradFill>
            <a:gsLst>
              <a:gs pos="0">
                <a:srgbClr val="FF9900"/>
              </a:gs>
              <a:gs pos="80000">
                <a:srgbClr val="B64F1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>
            <a:spAutoFit/>
          </a:bodyPr>
          <a:lstStyle/>
          <a:p>
            <a:pPr algn="ctr"/>
            <a:r>
              <a:rPr lang="en-GB" sz="2400" dirty="0"/>
              <a:t>ITM approach being adapted </a:t>
            </a:r>
            <a:endParaRPr lang="en-GB" sz="2400" dirty="0" smtClean="0"/>
          </a:p>
          <a:p>
            <a:pPr algn="ctr"/>
            <a:r>
              <a:rPr lang="en-GB" sz="2400" dirty="0" smtClean="0"/>
              <a:t>to </a:t>
            </a:r>
            <a:r>
              <a:rPr lang="en-GB" sz="2400" dirty="0"/>
              <a:t>ITER IO IM needs</a:t>
            </a:r>
          </a:p>
        </p:txBody>
      </p:sp>
    </p:spTree>
    <p:extLst>
      <p:ext uri="{BB962C8B-B14F-4D97-AF65-F5344CB8AC3E}">
        <p14:creationId xmlns:p14="http://schemas.microsoft.com/office/powerpoint/2010/main" val="68809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3399"/>
                </a:solidFill>
              </a:rPr>
              <a:t>G. Falchetto, ITM Annual Meeting, 21th November 2013, Lisbon    </a:t>
            </a:r>
            <a:endParaRPr lang="en-US" altLang="en-US" sz="1000">
              <a:solidFill>
                <a:srgbClr val="003399"/>
              </a:solidFill>
            </a:endParaRPr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258763" y="766763"/>
            <a:ext cx="7416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/>
              <a:t>NTM evolution and effect on transport with ETS</a:t>
            </a:r>
          </a:p>
        </p:txBody>
      </p:sp>
      <p:pic>
        <p:nvPicPr>
          <p:cNvPr id="2150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31913"/>
            <a:ext cx="280828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16"/>
          <p:cNvSpPr txBox="1">
            <a:spLocks noChangeArrowheads="1"/>
          </p:cNvSpPr>
          <p:nvPr/>
        </p:nvSpPr>
        <p:spPr bwMode="auto">
          <a:xfrm>
            <a:off x="7524328" y="1107976"/>
            <a:ext cx="11509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JET </a:t>
            </a:r>
            <a:r>
              <a:rPr lang="en-GB" altLang="en-US" sz="1400" b="1" dirty="0" smtClean="0">
                <a:solidFill>
                  <a:schemeClr val="tx1"/>
                </a:solidFill>
              </a:rPr>
              <a:t>76791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sp>
        <p:nvSpPr>
          <p:cNvPr id="21511" name="Text Box 18"/>
          <p:cNvSpPr txBox="1">
            <a:spLocks noChangeArrowheads="1"/>
          </p:cNvSpPr>
          <p:nvPr/>
        </p:nvSpPr>
        <p:spPr bwMode="auto">
          <a:xfrm>
            <a:off x="258763" y="1304925"/>
            <a:ext cx="48069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Self-consistent temperatures and density evolution with </a:t>
            </a:r>
            <a:r>
              <a:rPr lang="en-GB" altLang="en-US" sz="2000" dirty="0" err="1"/>
              <a:t>Bohm-gyroBohm</a:t>
            </a:r>
            <a:r>
              <a:rPr lang="en-GB" altLang="en-US" sz="2000" dirty="0"/>
              <a:t> and NTM modules integrated in the ETS,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for a JET shot </a:t>
            </a:r>
            <a:r>
              <a:rPr lang="en-GB" altLang="en-US" sz="2000"/>
              <a:t># </a:t>
            </a:r>
            <a:r>
              <a:rPr lang="en-GB" altLang="en-US" sz="2000" smtClean="0"/>
              <a:t>76791 </a:t>
            </a:r>
            <a:r>
              <a:rPr lang="en-GB" altLang="en-US" sz="20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err="1">
                <a:solidFill>
                  <a:srgbClr val="FF0000"/>
                </a:solidFill>
              </a:rPr>
              <a:t>Te</a:t>
            </a:r>
            <a:r>
              <a:rPr lang="en-GB" altLang="en-US" sz="2000" dirty="0">
                <a:solidFill>
                  <a:srgbClr val="FF0000"/>
                </a:solidFill>
              </a:rPr>
              <a:t>, ne and island </a:t>
            </a:r>
            <a:r>
              <a:rPr lang="en-GB" altLang="en-US" sz="2000" dirty="0" smtClean="0">
                <a:solidFill>
                  <a:srgbClr val="FF0000"/>
                </a:solidFill>
              </a:rPr>
              <a:t>width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FF0000"/>
                </a:solidFill>
              </a:rPr>
              <a:t>consistent </a:t>
            </a:r>
            <a:r>
              <a:rPr lang="en-GB" altLang="en-US" sz="2000" dirty="0">
                <a:solidFill>
                  <a:srgbClr val="FF0000"/>
                </a:solidFill>
              </a:rPr>
              <a:t>with the </a:t>
            </a:r>
            <a:r>
              <a:rPr lang="en-GB" altLang="en-US" sz="2000" dirty="0" smtClean="0">
                <a:solidFill>
                  <a:srgbClr val="FF0000"/>
                </a:solidFill>
              </a:rPr>
              <a:t>measurements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  <p:sp>
        <p:nvSpPr>
          <p:cNvPr id="21512" name="Text Box 24"/>
          <p:cNvSpPr txBox="1">
            <a:spLocks noChangeArrowheads="1"/>
          </p:cNvSpPr>
          <p:nvPr/>
        </p:nvSpPr>
        <p:spPr bwMode="auto">
          <a:xfrm rot="-5400000">
            <a:off x="4879976" y="2020887"/>
            <a:ext cx="1725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Island width</a:t>
            </a:r>
          </a:p>
        </p:txBody>
      </p:sp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3"/>
          <a:stretch>
            <a:fillRect/>
          </a:stretch>
        </p:blipFill>
        <p:spPr bwMode="auto">
          <a:xfrm>
            <a:off x="323850" y="3429000"/>
            <a:ext cx="3586163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4" b="14326"/>
          <a:stretch>
            <a:fillRect/>
          </a:stretch>
        </p:blipFill>
        <p:spPr bwMode="auto">
          <a:xfrm>
            <a:off x="4019550" y="3436938"/>
            <a:ext cx="3360738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8480" y="44301"/>
            <a:ext cx="7740650" cy="36036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GB" altLang="en-US" sz="2800" b="1" dirty="0" smtClean="0">
                <a:solidFill>
                  <a:srgbClr val="333399"/>
                </a:solidFill>
                <a:latin typeface="+mj-lt"/>
              </a:rPr>
              <a:t>ITM</a:t>
            </a:r>
            <a:r>
              <a:rPr lang="en-GB" altLang="en-US" sz="2800" b="1" dirty="0" smtClean="0">
                <a:latin typeface="+mj-lt"/>
              </a:rPr>
              <a:t> WFs for physics studies </a:t>
            </a:r>
            <a:r>
              <a:rPr lang="en-GB" altLang="en-US" sz="2800" b="1" dirty="0" smtClean="0">
                <a:solidFill>
                  <a:srgbClr val="66CCFF"/>
                </a:solidFill>
                <a:latin typeface="+mj-lt"/>
              </a:rPr>
              <a:t>(ISM) </a:t>
            </a:r>
          </a:p>
        </p:txBody>
      </p:sp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1979613" y="6175375"/>
            <a:ext cx="4564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333399"/>
                </a:solidFill>
              </a:rPr>
              <a:t>flattening of the island due to the 3/2 mode</a:t>
            </a:r>
            <a:endParaRPr lang="en-GB" altLang="en-US" sz="1400"/>
          </a:p>
        </p:txBody>
      </p:sp>
      <p:sp>
        <p:nvSpPr>
          <p:cNvPr id="2" name="ZoneTexte 1"/>
          <p:cNvSpPr txBox="1"/>
          <p:nvPr/>
        </p:nvSpPr>
        <p:spPr>
          <a:xfrm>
            <a:off x="7812360" y="5877272"/>
            <a:ext cx="109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courtesy </a:t>
            </a:r>
          </a:p>
          <a:p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S. Nowak</a:t>
            </a:r>
          </a:p>
          <a:p>
            <a:endParaRPr lang="en-GB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C8B36-49EE-47B3-96D4-A4E79496698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55950" y="0"/>
            <a:ext cx="5729288" cy="568325"/>
          </a:xfrm>
        </p:spPr>
        <p:txBody>
          <a:bodyPr/>
          <a:lstStyle/>
          <a:p>
            <a:r>
              <a:rPr lang="en-GB" altLang="en-US" sz="2600" dirty="0" smtClean="0"/>
              <a:t>ITM publications 2013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09" y="692696"/>
            <a:ext cx="9087991" cy="581501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altLang="en-US" sz="1800" b="0" dirty="0" smtClean="0"/>
              <a:t>D. </a:t>
            </a:r>
            <a:r>
              <a:rPr lang="en-GB" altLang="en-US" sz="1800" b="0" dirty="0" err="1" smtClean="0"/>
              <a:t>Kalupin</a:t>
            </a:r>
            <a:r>
              <a:rPr lang="en-GB" altLang="en-US" sz="1800" dirty="0"/>
              <a:t> et al. </a:t>
            </a:r>
            <a:r>
              <a:rPr lang="en-GB" altLang="en-US" sz="1800" dirty="0" smtClean="0"/>
              <a:t>"Numerical </a:t>
            </a:r>
            <a:r>
              <a:rPr lang="en-GB" altLang="en-US" sz="1800" dirty="0"/>
              <a:t>analysis of JET </a:t>
            </a:r>
            <a:r>
              <a:rPr lang="en-GB" altLang="en-US" sz="1800" dirty="0" smtClean="0"/>
              <a:t>discharges with </a:t>
            </a:r>
            <a:r>
              <a:rPr lang="en-GB" altLang="en-US" sz="1800" dirty="0"/>
              <a:t>the European Transport </a:t>
            </a:r>
            <a:r>
              <a:rPr lang="en-GB" altLang="en-US" sz="1800" dirty="0" smtClean="0"/>
              <a:t>Simulator" </a:t>
            </a:r>
            <a:r>
              <a:rPr lang="it-IT" altLang="en-US" sz="1800" dirty="0" smtClean="0"/>
              <a:t>Nucl</a:t>
            </a:r>
            <a:r>
              <a:rPr lang="it-IT" altLang="en-US" sz="1800" dirty="0"/>
              <a:t>. Fusion 53 (2013) </a:t>
            </a:r>
            <a:r>
              <a:rPr lang="it-IT" altLang="en-US" sz="1800" dirty="0" smtClean="0"/>
              <a:t>123007</a:t>
            </a:r>
            <a:endParaRPr lang="en-GB" altLang="en-US" sz="1800" b="0" dirty="0" smtClean="0"/>
          </a:p>
          <a:p>
            <a:pPr>
              <a:spcBef>
                <a:spcPts val="600"/>
              </a:spcBef>
            </a:pPr>
            <a:r>
              <a:rPr lang="en-GB" altLang="en-US" sz="1800" dirty="0" smtClean="0"/>
              <a:t>G</a:t>
            </a:r>
            <a:r>
              <a:rPr lang="en-GB" altLang="en-US" sz="1800" dirty="0"/>
              <a:t>. </a:t>
            </a:r>
            <a:r>
              <a:rPr lang="en-GB" altLang="en-US" sz="1800" dirty="0" err="1"/>
              <a:t>Falchetto</a:t>
            </a:r>
            <a:r>
              <a:rPr lang="en-GB" altLang="en-US" sz="1800" dirty="0"/>
              <a:t> et al. , "The European Integrated Tokamak Modelling (ITM) effort: achievements and first physics results", Nuclear Fusion submitted</a:t>
            </a:r>
          </a:p>
          <a:p>
            <a:pPr>
              <a:spcBef>
                <a:spcPts val="600"/>
              </a:spcBef>
            </a:pPr>
            <a:r>
              <a:rPr lang="en-GB" altLang="en-US" sz="1800" dirty="0"/>
              <a:t>D. </a:t>
            </a:r>
            <a:r>
              <a:rPr lang="en-GB" altLang="en-US" sz="1800" dirty="0" err="1"/>
              <a:t>Tskhakaya</a:t>
            </a:r>
            <a:r>
              <a:rPr lang="en-GB" altLang="en-US" sz="1800" dirty="0"/>
              <a:t>, D. </a:t>
            </a:r>
            <a:r>
              <a:rPr lang="en-GB" altLang="en-US" sz="1800" dirty="0" err="1"/>
              <a:t>Coster</a:t>
            </a:r>
            <a:r>
              <a:rPr lang="en-GB" altLang="en-US" sz="1800" dirty="0"/>
              <a:t> et </a:t>
            </a:r>
            <a:r>
              <a:rPr lang="en-GB" altLang="en-US" sz="1800" dirty="0" err="1"/>
              <a:t>al</a:t>
            </a:r>
            <a:r>
              <a:rPr lang="en-GB" altLang="en-US" sz="1800" dirty="0" err="1" smtClean="0"/>
              <a:t>.,"Implementation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of PIC/MC code BIT1 in ITM </a:t>
            </a:r>
            <a:r>
              <a:rPr lang="en-GB" altLang="en-US" sz="1800" dirty="0" smtClean="0"/>
              <a:t>platform", </a:t>
            </a:r>
            <a:r>
              <a:rPr lang="en-GB" altLang="en-US" sz="1800" dirty="0"/>
              <a:t>submitted to </a:t>
            </a:r>
            <a:r>
              <a:rPr lang="fr-FR" altLang="en-US" sz="1800" dirty="0"/>
              <a:t>Contributions to Plasma </a:t>
            </a:r>
            <a:r>
              <a:rPr lang="fr-FR" altLang="en-US" sz="1800" dirty="0" err="1"/>
              <a:t>Physics</a:t>
            </a:r>
            <a:endParaRPr lang="en-US" altLang="en-US" sz="1800" dirty="0"/>
          </a:p>
          <a:p>
            <a:pPr>
              <a:spcBef>
                <a:spcPts val="600"/>
              </a:spcBef>
            </a:pPr>
            <a:r>
              <a:rPr lang="en-GB" altLang="en-US" sz="1800" dirty="0" smtClean="0"/>
              <a:t>X</a:t>
            </a:r>
            <a:r>
              <a:rPr lang="en-GB" altLang="en-US" sz="1800" dirty="0"/>
              <a:t>. </a:t>
            </a:r>
            <a:r>
              <a:rPr lang="en-GB" altLang="en-US" sz="1800" dirty="0" err="1"/>
              <a:t>Litaudon</a:t>
            </a:r>
            <a:r>
              <a:rPr lang="en-GB" altLang="en-US" sz="1800" dirty="0"/>
              <a:t> et al, “Modelling of Hybrid Scenario: from present-day experiments toward ITER”, </a:t>
            </a:r>
            <a:r>
              <a:rPr lang="en-GB" altLang="en-US" sz="1800" dirty="0" err="1"/>
              <a:t>Nucl</a:t>
            </a:r>
            <a:r>
              <a:rPr lang="en-GB" altLang="en-US" sz="1800" dirty="0"/>
              <a:t>. Fusion 53 (2013) 073024</a:t>
            </a:r>
          </a:p>
          <a:p>
            <a:pPr>
              <a:spcBef>
                <a:spcPts val="600"/>
              </a:spcBef>
            </a:pPr>
            <a:r>
              <a:rPr lang="en-GB" altLang="en-US" sz="1800" dirty="0" smtClean="0"/>
              <a:t>G.M.D</a:t>
            </a:r>
            <a:r>
              <a:rPr lang="en-GB" altLang="en-US" sz="1800" dirty="0"/>
              <a:t>. </a:t>
            </a:r>
            <a:r>
              <a:rPr lang="en-GB" altLang="en-US" sz="1800" dirty="0" err="1"/>
              <a:t>Hogeweij</a:t>
            </a:r>
            <a:r>
              <a:rPr lang="en-GB" altLang="en-US" sz="1800" dirty="0"/>
              <a:t> et al, “Optimizing the current ramp-up phase for the hybrid ITER scenario”, </a:t>
            </a:r>
            <a:r>
              <a:rPr lang="en-GB" altLang="en-US" sz="1800" dirty="0" err="1"/>
              <a:t>Nucl</a:t>
            </a:r>
            <a:r>
              <a:rPr lang="en-GB" altLang="en-US" sz="1800" dirty="0"/>
              <a:t>. Fusion 53 (2013) 013008</a:t>
            </a:r>
          </a:p>
          <a:p>
            <a:pPr>
              <a:spcBef>
                <a:spcPts val="600"/>
              </a:spcBef>
            </a:pPr>
            <a:r>
              <a:rPr lang="en-US" altLang="en-US" sz="1800" b="0" dirty="0" smtClean="0"/>
              <a:t>J. Garcia et al,  “</a:t>
            </a:r>
            <a:r>
              <a:rPr lang="en-US" altLang="en-US" sz="1800" b="0" dirty="0" smtClean="0">
                <a:solidFill>
                  <a:schemeClr val="accent2"/>
                </a:solidFill>
              </a:rPr>
              <a:t>Determination of the off-axis current for the sustainment of the q-profile on JET hybrid scenarios</a:t>
            </a:r>
            <a:r>
              <a:rPr lang="en-US" altLang="en-US" sz="1800" b="0" dirty="0" smtClean="0"/>
              <a:t>”  Plasma Phys. Control. Fusion 55 (2013) 085006</a:t>
            </a:r>
            <a:r>
              <a:rPr lang="en-US" altLang="en-US" sz="1800" dirty="0" smtClean="0"/>
              <a:t> </a:t>
            </a:r>
            <a:endParaRPr lang="en-GB" altLang="en-US" sz="1800" b="0" dirty="0" smtClean="0"/>
          </a:p>
          <a:p>
            <a:pPr>
              <a:spcBef>
                <a:spcPts val="600"/>
              </a:spcBef>
            </a:pPr>
            <a:r>
              <a:rPr lang="en-GB" altLang="en-US" sz="1800" dirty="0"/>
              <a:t>I. </a:t>
            </a:r>
            <a:r>
              <a:rPr lang="en-GB" altLang="en-US" sz="1800" dirty="0" err="1"/>
              <a:t>Ivanova-Stanik</a:t>
            </a:r>
            <a:r>
              <a:rPr lang="en-GB" altLang="en-US" sz="1800" dirty="0"/>
              <a:t> et al, “Integrated core- SOL simulations of ITER H-mode scenarios with different pedestal density”, Contributions to Plasma Physics, 2013</a:t>
            </a:r>
          </a:p>
          <a:p>
            <a:pPr>
              <a:spcBef>
                <a:spcPts val="600"/>
              </a:spcBef>
            </a:pPr>
            <a:r>
              <a:rPr lang="en-GB" altLang="en-US" sz="1800" b="0" dirty="0" smtClean="0"/>
              <a:t>Jo</a:t>
            </a:r>
            <a:r>
              <a:rPr lang="en-US" altLang="en-US" sz="1800" b="0" dirty="0" smtClean="0"/>
              <a:t>ã</a:t>
            </a:r>
            <a:r>
              <a:rPr lang="en-GB" altLang="en-US" sz="1800" b="0" dirty="0" smtClean="0"/>
              <a:t>o P. S. </a:t>
            </a:r>
            <a:r>
              <a:rPr lang="en-GB" altLang="en-US" sz="1800" b="0" dirty="0" err="1" smtClean="0"/>
              <a:t>Bizarro</a:t>
            </a:r>
            <a:r>
              <a:rPr lang="en-GB" altLang="en-US" sz="1800" b="0" dirty="0" smtClean="0"/>
              <a:t> et al, “</a:t>
            </a:r>
            <a:r>
              <a:rPr lang="en-GB" altLang="en-US" sz="1800" b="0" dirty="0" smtClean="0">
                <a:solidFill>
                  <a:schemeClr val="accent2"/>
                </a:solidFill>
              </a:rPr>
              <a:t>Modelling the </a:t>
            </a:r>
            <a:r>
              <a:rPr lang="en-GB" altLang="en-US" sz="1800" b="0" dirty="0" err="1" smtClean="0">
                <a:solidFill>
                  <a:schemeClr val="accent2"/>
                </a:solidFill>
              </a:rPr>
              <a:t>Ohmic</a:t>
            </a:r>
            <a:r>
              <a:rPr lang="en-GB" altLang="en-US" sz="1800" b="0" dirty="0" smtClean="0">
                <a:solidFill>
                  <a:schemeClr val="accent2"/>
                </a:solidFill>
              </a:rPr>
              <a:t> L-mode ramp-down phase of JET hybrid pulses using </a:t>
            </a:r>
            <a:r>
              <a:rPr lang="en-GB" altLang="en-US" sz="1800" b="0" dirty="0" err="1" smtClean="0">
                <a:solidFill>
                  <a:schemeClr val="accent2"/>
                </a:solidFill>
              </a:rPr>
              <a:t>Bohm</a:t>
            </a:r>
            <a:r>
              <a:rPr lang="en-GB" altLang="en-US" sz="1800" b="0" dirty="0" smtClean="0">
                <a:solidFill>
                  <a:schemeClr val="accent2"/>
                </a:solidFill>
              </a:rPr>
              <a:t>{gyro-</a:t>
            </a:r>
            <a:r>
              <a:rPr lang="en-GB" altLang="en-US" sz="1800" b="0" dirty="0" err="1" smtClean="0">
                <a:solidFill>
                  <a:schemeClr val="accent2"/>
                </a:solidFill>
              </a:rPr>
              <a:t>Bohm</a:t>
            </a:r>
            <a:r>
              <a:rPr lang="en-GB" altLang="en-US" sz="1800" b="0" dirty="0" smtClean="0">
                <a:solidFill>
                  <a:schemeClr val="accent2"/>
                </a:solidFill>
              </a:rPr>
              <a:t> transport in JETTO</a:t>
            </a:r>
            <a:r>
              <a:rPr lang="en-GB" altLang="en-US" sz="1800" b="0" dirty="0" smtClean="0"/>
              <a:t>”, </a:t>
            </a:r>
            <a:r>
              <a:rPr lang="en-GB" altLang="en-US" sz="1800" b="0" dirty="0" err="1" smtClean="0"/>
              <a:t>Nucl</a:t>
            </a:r>
            <a:r>
              <a:rPr lang="en-GB" altLang="en-US" sz="1800" b="0" dirty="0" smtClean="0"/>
              <a:t>. Fusion, submitted to JET </a:t>
            </a:r>
            <a:r>
              <a:rPr lang="en-GB" altLang="en-US" sz="1800" b="0" dirty="0" err="1" smtClean="0"/>
              <a:t>Pinboard</a:t>
            </a:r>
            <a:endParaRPr lang="en-GB" altLang="en-US" sz="1800" b="0" dirty="0" smtClean="0"/>
          </a:p>
          <a:p>
            <a:pPr>
              <a:spcBef>
                <a:spcPts val="600"/>
              </a:spcBef>
            </a:pPr>
            <a:r>
              <a:rPr lang="en-GB" altLang="en-US" sz="1800" b="0" dirty="0" smtClean="0"/>
              <a:t>E. </a:t>
            </a:r>
            <a:r>
              <a:rPr lang="en-GB" altLang="en-US" sz="1800" b="0" dirty="0" err="1" smtClean="0"/>
              <a:t>Barbato</a:t>
            </a:r>
            <a:r>
              <a:rPr lang="en-GB" altLang="en-US" sz="1800" b="0" dirty="0" smtClean="0"/>
              <a:t> et al, “</a:t>
            </a:r>
            <a:r>
              <a:rPr lang="en-GB" altLang="en-US" sz="1800" b="0" dirty="0" smtClean="0">
                <a:solidFill>
                  <a:schemeClr val="accent2"/>
                </a:solidFill>
              </a:rPr>
              <a:t>Temporal simulation of Lower Hybrid Current Drive in JET discharges</a:t>
            </a:r>
            <a:r>
              <a:rPr lang="en-GB" altLang="en-US" sz="1800" b="0" dirty="0" smtClean="0"/>
              <a:t>“, </a:t>
            </a:r>
            <a:r>
              <a:rPr lang="en-GB" altLang="en-US" sz="1800" b="0" dirty="0" err="1" smtClean="0"/>
              <a:t>Nucl</a:t>
            </a:r>
            <a:r>
              <a:rPr lang="en-GB" altLang="en-US" sz="1800" b="0" dirty="0" smtClean="0"/>
              <a:t>. Fusion, submitted to JET </a:t>
            </a:r>
            <a:r>
              <a:rPr lang="en-GB" altLang="en-US" sz="1800" b="0" dirty="0" err="1" smtClean="0"/>
              <a:t>Pinboard</a:t>
            </a:r>
            <a:endParaRPr lang="en-GB" altLang="en-US" sz="1800" b="0" dirty="0" smtClean="0"/>
          </a:p>
          <a:p>
            <a:pPr>
              <a:spcBef>
                <a:spcPts val="600"/>
              </a:spcBef>
            </a:pPr>
            <a:endParaRPr lang="en-GB" altLang="en-US" sz="1800" b="0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Conferences 2013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620688"/>
            <a:ext cx="9180512" cy="60486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u-HU" altLang="en-US" sz="1800" dirty="0"/>
              <a:t>B. Guillerminet et al, "Distributed computing for Fusion simulations", 9</a:t>
            </a:r>
            <a:r>
              <a:rPr lang="hu-HU" altLang="en-US" sz="1800" baseline="30000" dirty="0"/>
              <a:t>th</a:t>
            </a:r>
            <a:r>
              <a:rPr lang="hu-HU" altLang="en-US" sz="1800" dirty="0"/>
              <a:t> IAEA TM on Data Acquisition, Control and Remote Participation, 2013, Hefei China </a:t>
            </a:r>
          </a:p>
          <a:p>
            <a:pPr>
              <a:spcBef>
                <a:spcPts val="600"/>
              </a:spcBef>
            </a:pPr>
            <a:r>
              <a:rPr lang="en-GB" altLang="en-US" sz="1800" dirty="0" smtClean="0"/>
              <a:t>R</a:t>
            </a:r>
            <a:r>
              <a:rPr lang="en-GB" altLang="en-US" sz="1800" dirty="0"/>
              <a:t>. </a:t>
            </a:r>
            <a:r>
              <a:rPr lang="en-GB" altLang="en-US" sz="1800" dirty="0" err="1"/>
              <a:t>Bilato</a:t>
            </a:r>
            <a:r>
              <a:rPr lang="en-GB" altLang="en-US" sz="1800" dirty="0"/>
              <a:t> et al , "ICRF-code benchmark activity in the framework of the European Task-Force on Integrated Tokamak Modelling", 20</a:t>
            </a:r>
            <a:r>
              <a:rPr lang="en-GB" altLang="en-US" sz="1800" baseline="30000" dirty="0"/>
              <a:t>th</a:t>
            </a:r>
            <a:r>
              <a:rPr lang="en-GB" altLang="en-US" sz="1800" dirty="0"/>
              <a:t> </a:t>
            </a:r>
            <a:r>
              <a:rPr lang="en-GB" altLang="en-US" sz="1800" dirty="0" smtClean="0"/>
              <a:t>RF Topical Conf., </a:t>
            </a:r>
            <a:r>
              <a:rPr lang="en-GB" altLang="en-US" sz="1800" dirty="0"/>
              <a:t>Sorrento </a:t>
            </a:r>
            <a:r>
              <a:rPr lang="en-GB" altLang="en-US" sz="1800" dirty="0" smtClean="0"/>
              <a:t>2013</a:t>
            </a:r>
          </a:p>
          <a:p>
            <a:pPr marL="355600" indent="-355600">
              <a:spcBef>
                <a:spcPts val="600"/>
              </a:spcBef>
            </a:pPr>
            <a:r>
              <a:rPr lang="en-GB" altLang="en-US" sz="1800" dirty="0" smtClean="0"/>
              <a:t>D</a:t>
            </a:r>
            <a:r>
              <a:rPr lang="en-GB" altLang="en-US" sz="1800" dirty="0"/>
              <a:t>. </a:t>
            </a:r>
            <a:r>
              <a:rPr lang="en-GB" altLang="en-US" sz="1800" dirty="0" err="1"/>
              <a:t>Yadikin</a:t>
            </a:r>
            <a:r>
              <a:rPr lang="en-GB" altLang="en-US" sz="1800" dirty="0"/>
              <a:t> et al., "Verification of the equilibrium and MHD stability codes within the Integrated Tokamak </a:t>
            </a:r>
            <a:r>
              <a:rPr lang="en-GB" altLang="en-US" sz="1800" dirty="0" err="1"/>
              <a:t>Modeling</a:t>
            </a:r>
            <a:r>
              <a:rPr lang="en-GB" altLang="en-US" sz="1800" dirty="0"/>
              <a:t> Task Force framework</a:t>
            </a:r>
            <a:r>
              <a:rPr lang="en-GB" altLang="en-US" sz="1800" dirty="0" smtClean="0"/>
              <a:t>." EPS </a:t>
            </a:r>
            <a:r>
              <a:rPr lang="en-GB" altLang="en-US" sz="1800" dirty="0"/>
              <a:t>2013</a:t>
            </a:r>
            <a:endParaRPr lang="en-GB" altLang="en-US" sz="1800" dirty="0" smtClean="0"/>
          </a:p>
          <a:p>
            <a:pPr marL="355600" indent="-355600">
              <a:spcBef>
                <a:spcPts val="600"/>
              </a:spcBef>
            </a:pPr>
            <a:r>
              <a:rPr lang="en-GB" altLang="en-US" sz="1800" dirty="0" smtClean="0"/>
              <a:t>A</a:t>
            </a:r>
            <a:r>
              <a:rPr lang="en-GB" altLang="en-US" sz="1800" dirty="0"/>
              <a:t>. </a:t>
            </a:r>
            <a:r>
              <a:rPr lang="en-GB" altLang="en-US" sz="1800" dirty="0" err="1"/>
              <a:t>Figueiredo</a:t>
            </a:r>
            <a:r>
              <a:rPr lang="en-GB" altLang="en-US" sz="1800" dirty="0"/>
              <a:t> et al,  “Modelling of JET hybrid scenarios with the European Transport Solver”, EPS </a:t>
            </a:r>
            <a:r>
              <a:rPr lang="en-GB" altLang="en-US" sz="1800" dirty="0" smtClean="0"/>
              <a:t>2013</a:t>
            </a:r>
          </a:p>
          <a:p>
            <a:pPr marL="355600" indent="-355600">
              <a:spcBef>
                <a:spcPts val="600"/>
              </a:spcBef>
            </a:pPr>
            <a:r>
              <a:rPr lang="en-GB" altLang="en-US" sz="1800" dirty="0" smtClean="0"/>
              <a:t>G</a:t>
            </a:r>
            <a:r>
              <a:rPr lang="en-GB" altLang="en-US" sz="1800" dirty="0"/>
              <a:t>. </a:t>
            </a:r>
            <a:r>
              <a:rPr lang="en-GB" altLang="en-US" sz="1800" dirty="0" err="1"/>
              <a:t>Fogaccia</a:t>
            </a:r>
            <a:r>
              <a:rPr lang="en-GB" altLang="en-US" sz="1800" dirty="0"/>
              <a:t> , S. </a:t>
            </a:r>
            <a:r>
              <a:rPr lang="en-GB" altLang="en-US" sz="1800" dirty="0" err="1"/>
              <a:t>Briguglio</a:t>
            </a:r>
            <a:r>
              <a:rPr lang="en-GB" altLang="en-US" sz="1800" dirty="0"/>
              <a:t>, G. </a:t>
            </a:r>
            <a:r>
              <a:rPr lang="en-GB" altLang="en-US" sz="1800" dirty="0" err="1" smtClean="0"/>
              <a:t>Vlad</a:t>
            </a:r>
            <a:r>
              <a:rPr lang="en-GB" altLang="en-US" sz="1800" dirty="0" smtClean="0"/>
              <a:t>, "Benchmark </a:t>
            </a:r>
            <a:r>
              <a:rPr lang="en-GB" altLang="en-US" sz="1800" dirty="0"/>
              <a:t>of the HYMAGYC code", EPS 2013 </a:t>
            </a:r>
          </a:p>
          <a:p>
            <a:pPr>
              <a:spcBef>
                <a:spcPts val="600"/>
              </a:spcBef>
            </a:pPr>
            <a:r>
              <a:rPr lang="en-GB" altLang="en-US" sz="1800" dirty="0" smtClean="0"/>
              <a:t>L</a:t>
            </a:r>
            <a:r>
              <a:rPr lang="en-GB" altLang="en-US" sz="1800" dirty="0"/>
              <a:t>. Kos et al., "Unified Approach to Visualizations within the European Integrated Tokamak Modelling Framework", NENE2013</a:t>
            </a:r>
          </a:p>
          <a:p>
            <a:pPr>
              <a:spcBef>
                <a:spcPts val="600"/>
              </a:spcBef>
            </a:pPr>
            <a:r>
              <a:rPr lang="hu-HU" altLang="en-US" sz="1800" dirty="0"/>
              <a:t>K.Tőkési, P. Salamon, D. Tskhakaya, and D. Coster, "Universal functional formula of atomic elastic cross sections. The case of the hydrogen target</a:t>
            </a:r>
            <a:r>
              <a:rPr lang="fr-FR" altLang="en-US" sz="1800" dirty="0"/>
              <a:t>."</a:t>
            </a:r>
            <a:r>
              <a:rPr lang="hu-HU" altLang="en-US" sz="1800" dirty="0"/>
              <a:t>, ICPEAC 2013</a:t>
            </a:r>
            <a:endParaRPr lang="fr-FR" altLang="en-US" sz="1800" dirty="0"/>
          </a:p>
          <a:p>
            <a:pPr>
              <a:spcBef>
                <a:spcPts val="600"/>
              </a:spcBef>
            </a:pPr>
            <a:r>
              <a:rPr lang="hu-HU" altLang="en-US" sz="1800" dirty="0"/>
              <a:t>8</a:t>
            </a:r>
            <a:r>
              <a:rPr lang="fr-FR" altLang="en-US" sz="1800" baseline="30000" dirty="0"/>
              <a:t>th</a:t>
            </a:r>
            <a:r>
              <a:rPr lang="fr-FR" altLang="en-US" sz="1800" dirty="0"/>
              <a:t> </a:t>
            </a:r>
            <a:r>
              <a:rPr lang="hu-HU" altLang="en-US" sz="1800" dirty="0"/>
              <a:t>Workshop on Fusion Data Processing, Validation and Analysis, </a:t>
            </a:r>
            <a:r>
              <a:rPr lang="fr-FR" altLang="en-US" sz="1800" dirty="0" err="1"/>
              <a:t>Ghent</a:t>
            </a:r>
            <a:r>
              <a:rPr lang="fr-FR" altLang="en-US" sz="1800" dirty="0"/>
              <a:t>, </a:t>
            </a:r>
            <a:r>
              <a:rPr lang="fr-FR" altLang="en-US" sz="1800" dirty="0" err="1"/>
              <a:t>Nov</a:t>
            </a:r>
            <a:r>
              <a:rPr lang="fr-FR" altLang="en-US" sz="1800" dirty="0"/>
              <a:t> </a:t>
            </a:r>
            <a:r>
              <a:rPr lang="hu-HU" altLang="en-US" sz="1800" dirty="0"/>
              <a:t>2013</a:t>
            </a:r>
            <a:r>
              <a:rPr lang="fr-FR" altLang="en-US" sz="1800" dirty="0"/>
              <a:t>:</a:t>
            </a:r>
            <a:r>
              <a:rPr lang="hu-HU" altLang="en-US" sz="1800" dirty="0"/>
              <a:t> </a:t>
            </a:r>
            <a:endParaRPr lang="fr-FR" altLang="en-US" sz="1800" dirty="0"/>
          </a:p>
          <a:p>
            <a:pPr marL="534988" lvl="1" indent="-179388">
              <a:spcBef>
                <a:spcPts val="600"/>
              </a:spcBef>
            </a:pPr>
            <a:r>
              <a:rPr lang="hu-HU" altLang="en-US" sz="1800" dirty="0"/>
              <a:t>M. Irishkin, "Automated comparison of experimental density profile reconstruction with models"</a:t>
            </a:r>
          </a:p>
          <a:p>
            <a:pPr marL="534988" lvl="1" indent="-179388">
              <a:spcBef>
                <a:spcPts val="600"/>
              </a:spcBef>
            </a:pPr>
            <a:r>
              <a:rPr lang="hu-HU" altLang="en-US" sz="1800" dirty="0"/>
              <a:t>W. Zwingmann, "Reconstruction of the Plasma Equilibrium State in Fusion Devices"</a:t>
            </a:r>
          </a:p>
          <a:p>
            <a:pPr>
              <a:spcBef>
                <a:spcPts val="600"/>
              </a:spcBef>
            </a:pPr>
            <a:r>
              <a:rPr lang="en-GB" altLang="en-US" sz="1800" dirty="0" smtClean="0"/>
              <a:t>J</a:t>
            </a:r>
            <a:r>
              <a:rPr lang="en-GB" altLang="en-US" sz="1800" dirty="0"/>
              <a:t>. Urban et al., "Status and Benchmarking of the Free Boundary Equilibrium Code FREEBIE", APS2013</a:t>
            </a:r>
          </a:p>
          <a:p>
            <a:pPr>
              <a:spcBef>
                <a:spcPts val="600"/>
              </a:spcBef>
            </a:pPr>
            <a:endParaRPr lang="en-GB" altLang="en-US" sz="1800" dirty="0" smtClean="0"/>
          </a:p>
          <a:p>
            <a:pPr marL="0" indent="0">
              <a:spcBef>
                <a:spcPts val="600"/>
              </a:spcBef>
              <a:buNone/>
            </a:pPr>
            <a:endParaRPr lang="en-GB" altLang="en-US" sz="2000" b="0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76672"/>
            <a:ext cx="9108504" cy="53895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endParaRPr lang="en-GB" altLang="en-US" sz="800" dirty="0" smtClean="0"/>
          </a:p>
          <a:p>
            <a:pPr>
              <a:spcBef>
                <a:spcPts val="600"/>
              </a:spcBef>
            </a:pPr>
            <a:r>
              <a:rPr lang="en-GB" altLang="en-US" sz="1800" dirty="0"/>
              <a:t>B. </a:t>
            </a:r>
            <a:r>
              <a:rPr lang="en-GB" altLang="en-US" sz="1800" dirty="0" err="1"/>
              <a:t>Baiocchi</a:t>
            </a:r>
            <a:r>
              <a:rPr lang="en-GB" altLang="en-US" sz="1800" dirty="0"/>
              <a:t> et al,  “Turbulent transport analysis of JET H-mode and hybrid plasmas using </a:t>
            </a:r>
            <a:r>
              <a:rPr lang="en-GB" altLang="en-US" sz="1800" dirty="0" err="1"/>
              <a:t>QuaLiKiz</a:t>
            </a:r>
            <a:r>
              <a:rPr lang="en-GB" altLang="en-US" sz="1800" dirty="0"/>
              <a:t>, TGLF and GLF23”, EPS 2013</a:t>
            </a:r>
          </a:p>
          <a:p>
            <a:pPr>
              <a:spcBef>
                <a:spcPts val="600"/>
              </a:spcBef>
            </a:pPr>
            <a:r>
              <a:rPr lang="en-GB" altLang="en-US" sz="1800" dirty="0"/>
              <a:t>F. </a:t>
            </a:r>
            <a:r>
              <a:rPr lang="en-GB" altLang="en-US" sz="1800" dirty="0" err="1"/>
              <a:t>Köchl</a:t>
            </a:r>
            <a:r>
              <a:rPr lang="en-GB" altLang="en-US" sz="1800" dirty="0"/>
              <a:t> et al, “Integrated core + edge + MHD modelling of ELM mitigation at JET”, EPS 2013 </a:t>
            </a:r>
          </a:p>
          <a:p>
            <a:pPr>
              <a:spcBef>
                <a:spcPts val="600"/>
              </a:spcBef>
            </a:pPr>
            <a:r>
              <a:rPr lang="en-GB" altLang="en-US" sz="1800" dirty="0"/>
              <a:t>P. Siren et al, “Current profile modelling in JET and JT-60U identity plasma experiments”, EPS 2013</a:t>
            </a:r>
          </a:p>
          <a:p>
            <a:pPr>
              <a:spcBef>
                <a:spcPts val="600"/>
              </a:spcBef>
            </a:pPr>
            <a:r>
              <a:rPr lang="en-GB" altLang="en-US" sz="1800" dirty="0"/>
              <a:t>I. </a:t>
            </a:r>
            <a:r>
              <a:rPr lang="en-GB" altLang="en-US" sz="1800" dirty="0" err="1"/>
              <a:t>Ivanova-Stanik</a:t>
            </a:r>
            <a:r>
              <a:rPr lang="en-GB" altLang="en-US" sz="1800" dirty="0"/>
              <a:t> et al, “Integrated core- SOL simulations of ITER H-mode scenarios with different pedestal density”, </a:t>
            </a:r>
            <a:r>
              <a:rPr lang="en-GB" altLang="en-US" sz="1800" dirty="0" smtClean="0"/>
              <a:t>PET2013</a:t>
            </a:r>
            <a:endParaRPr lang="en-GB" altLang="en-US" sz="1800" b="0" dirty="0" smtClean="0"/>
          </a:p>
          <a:p>
            <a:pPr>
              <a:spcBef>
                <a:spcPts val="600"/>
              </a:spcBef>
            </a:pPr>
            <a:r>
              <a:rPr lang="en-GB" altLang="en-US" sz="1800" b="0" dirty="0" smtClean="0"/>
              <a:t>14th International Workshop on H-mode Physics and Transport Barriers, Fukuoka, Japan , 2-4 October 2013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GB" altLang="en-US" sz="1800" b="0" dirty="0" smtClean="0">
                <a:solidFill>
                  <a:schemeClr val="accent2"/>
                </a:solidFill>
              </a:rPr>
              <a:t>G.M.D. </a:t>
            </a:r>
            <a:r>
              <a:rPr lang="en-GB" altLang="en-US" sz="1800" b="0" dirty="0" err="1" smtClean="0">
                <a:solidFill>
                  <a:schemeClr val="accent2"/>
                </a:solidFill>
              </a:rPr>
              <a:t>Hogeweij</a:t>
            </a:r>
            <a:r>
              <a:rPr lang="en-GB" altLang="en-US" sz="1800" b="0" dirty="0" smtClean="0">
                <a:solidFill>
                  <a:schemeClr val="accent2"/>
                </a:solidFill>
              </a:rPr>
              <a:t> et al, "</a:t>
            </a:r>
            <a:r>
              <a:rPr lang="en-GB" altLang="en-US" sz="1800" b="0" dirty="0" smtClean="0"/>
              <a:t>Modelling of ITER-like current ramps in JET with ILW: lessons for ITER regarding H-mode and li control"</a:t>
            </a:r>
            <a:endParaRPr lang="en-GB" altLang="en-US" sz="1800" b="0" dirty="0" smtClean="0">
              <a:solidFill>
                <a:schemeClr val="accent2"/>
              </a:solidFill>
            </a:endParaRP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GB" altLang="en-US" sz="1800" b="0" dirty="0" smtClean="0">
                <a:solidFill>
                  <a:schemeClr val="accent2"/>
                </a:solidFill>
              </a:rPr>
              <a:t>J. Garcia et al, "</a:t>
            </a:r>
            <a:r>
              <a:rPr lang="en-US" altLang="en-US" sz="1800" b="0" dirty="0" smtClean="0"/>
              <a:t>Physics comparison and modeling of JET and JT-60U core and edge: towards JT-60SA predictions"</a:t>
            </a:r>
            <a:endParaRPr lang="en-GB" altLang="en-US" sz="1800" b="0" dirty="0" smtClean="0"/>
          </a:p>
          <a:p>
            <a:pPr>
              <a:spcBef>
                <a:spcPts val="600"/>
              </a:spcBef>
            </a:pPr>
            <a:r>
              <a:rPr lang="en-GB" altLang="en-US" sz="1800" b="0" dirty="0" smtClean="0"/>
              <a:t>IOS ITPA topical group meeting, 7-10 October 2013, Japan </a:t>
            </a:r>
            <a:endParaRPr lang="en-GB" altLang="en-US" sz="1800" dirty="0" smtClean="0"/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GB" altLang="en-US" sz="1800" b="0" dirty="0" smtClean="0">
                <a:solidFill>
                  <a:schemeClr val="accent2"/>
                </a:solidFill>
              </a:rPr>
              <a:t>I. Voitsekhovitch, C. </a:t>
            </a:r>
            <a:r>
              <a:rPr lang="en-GB" altLang="en-US" sz="1800" b="0" dirty="0" err="1" smtClean="0">
                <a:solidFill>
                  <a:schemeClr val="accent2"/>
                </a:solidFill>
              </a:rPr>
              <a:t>Kessel</a:t>
            </a:r>
            <a:r>
              <a:rPr lang="en-GB" altLang="en-US" sz="1800" b="0" dirty="0" smtClean="0">
                <a:solidFill>
                  <a:schemeClr val="accent2"/>
                </a:solidFill>
              </a:rPr>
              <a:t>, "</a:t>
            </a:r>
            <a:r>
              <a:rPr lang="en-GB" altLang="en-US" sz="1800" b="0" dirty="0" smtClean="0"/>
              <a:t>Proposals on modelling of density profiles in ITER baseline" (presented by C. </a:t>
            </a:r>
            <a:r>
              <a:rPr lang="en-GB" altLang="en-US" sz="1800" b="0" dirty="0" err="1" smtClean="0"/>
              <a:t>Kessel</a:t>
            </a:r>
            <a:r>
              <a:rPr lang="en-GB" altLang="en-US" sz="1800" b="0" dirty="0" smtClean="0"/>
              <a:t>)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GB" altLang="en-US" sz="1800" b="0" dirty="0" smtClean="0">
                <a:solidFill>
                  <a:schemeClr val="accent2"/>
                </a:solidFill>
              </a:rPr>
              <a:t>I. </a:t>
            </a:r>
            <a:r>
              <a:rPr lang="en-GB" altLang="en-US" sz="1800" b="0" dirty="0" err="1" smtClean="0">
                <a:solidFill>
                  <a:schemeClr val="accent2"/>
                </a:solidFill>
              </a:rPr>
              <a:t>Ivanova-Stanik</a:t>
            </a:r>
            <a:r>
              <a:rPr lang="en-GB" altLang="en-US" sz="1800" b="0" dirty="0" smtClean="0">
                <a:solidFill>
                  <a:schemeClr val="accent2"/>
                </a:solidFill>
              </a:rPr>
              <a:t> et al, "</a:t>
            </a:r>
            <a:r>
              <a:rPr lang="en-GB" altLang="en-US" sz="1800" b="0" dirty="0" smtClean="0"/>
              <a:t>Integrated core-SOL-divertor-impurity simulations for ITER H-mode" (presented by J. Garcia)</a:t>
            </a:r>
            <a:endParaRPr lang="en-GB" altLang="en-US" sz="1800" dirty="0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 dirty="0" smtClean="0"/>
              <a:t>Conferences 2013 (ISM)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552" y="769387"/>
            <a:ext cx="8064896" cy="3400931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rIns="36000">
            <a:spAutoFit/>
          </a:bodyPr>
          <a:lstStyle>
            <a:lvl1pPr marL="180975" indent="-180975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80975" indent="-180975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361950" indent="-180975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>
              <a:spcBef>
                <a:spcPts val="600"/>
              </a:spcBef>
              <a:buSzPct val="90000"/>
              <a:defRPr/>
            </a:pPr>
            <a:r>
              <a:rPr lang="fr-FR" sz="3200" dirty="0" smtClean="0">
                <a:solidFill>
                  <a:schemeClr val="bg1"/>
                </a:solidFill>
              </a:rPr>
              <a:t>10 </a:t>
            </a:r>
            <a:r>
              <a:rPr lang="fr-FR" sz="3200" dirty="0" err="1" smtClean="0">
                <a:solidFill>
                  <a:schemeClr val="bg1"/>
                </a:solidFill>
              </a:rPr>
              <a:t>years</a:t>
            </a:r>
            <a:r>
              <a:rPr lang="fr-FR" sz="3200" dirty="0" smtClean="0">
                <a:solidFill>
                  <a:schemeClr val="bg1"/>
                </a:solidFill>
              </a:rPr>
              <a:t> of ITM-TF !</a:t>
            </a:r>
          </a:p>
          <a:p>
            <a:pPr marL="0" lvl="1" indent="0">
              <a:spcBef>
                <a:spcPts val="600"/>
              </a:spcBef>
              <a:buSzPct val="90000"/>
              <a:defRPr/>
            </a:pPr>
            <a:r>
              <a:rPr lang="fr-FR" sz="2400" dirty="0" smtClean="0">
                <a:solidFill>
                  <a:schemeClr val="bg1"/>
                </a:solidFill>
                <a:sym typeface="Wingdings"/>
              </a:rPr>
              <a:t></a:t>
            </a:r>
            <a:r>
              <a:rPr lang="fr-FR" sz="2400" dirty="0" smtClean="0">
                <a:solidFill>
                  <a:schemeClr val="bg1"/>
                </a:solidFill>
              </a:rPr>
              <a:t> Efficient collective </a:t>
            </a:r>
            <a:r>
              <a:rPr lang="en-GB" sz="2400" dirty="0" smtClean="0">
                <a:solidFill>
                  <a:schemeClr val="bg1"/>
                </a:solidFill>
              </a:rPr>
              <a:t>development</a:t>
            </a:r>
          </a:p>
          <a:p>
            <a:pPr marL="450850" lvl="2" indent="-273050">
              <a:spcBef>
                <a:spcPts val="600"/>
              </a:spcBef>
              <a:buSzPct val="90000"/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chemeClr val="bg1"/>
                </a:solidFill>
              </a:rPr>
              <a:t>built a framework </a:t>
            </a:r>
            <a:r>
              <a:rPr lang="en-GB" sz="2000" dirty="0">
                <a:solidFill>
                  <a:schemeClr val="bg1"/>
                </a:solidFill>
              </a:rPr>
              <a:t>valuable </a:t>
            </a:r>
            <a:r>
              <a:rPr lang="en-GB" sz="2000" dirty="0" smtClean="0">
                <a:solidFill>
                  <a:schemeClr val="bg1"/>
                </a:solidFill>
              </a:rPr>
              <a:t>for ITER IM</a:t>
            </a:r>
            <a:endParaRPr lang="en-GB" sz="2000" dirty="0">
              <a:solidFill>
                <a:schemeClr val="bg1"/>
              </a:solidFill>
            </a:endParaRPr>
          </a:p>
          <a:p>
            <a:pPr marL="450850" lvl="2" indent="-273050">
              <a:spcBef>
                <a:spcPts val="600"/>
              </a:spcBef>
              <a:buSzPct val="90000"/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chemeClr val="bg1"/>
                </a:solidFill>
              </a:rPr>
              <a:t>enhanced quality of code benchmarks</a:t>
            </a:r>
          </a:p>
          <a:p>
            <a:pPr marL="450850" lvl="2" indent="-273050">
              <a:spcBef>
                <a:spcPts val="600"/>
              </a:spcBef>
              <a:buSzPct val="90000"/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chemeClr val="bg1"/>
                </a:solidFill>
              </a:rPr>
              <a:t>built various workflows with multi-machine capability</a:t>
            </a:r>
          </a:p>
          <a:p>
            <a:pPr marL="450850" lvl="2" indent="-273050">
              <a:spcBef>
                <a:spcPts val="600"/>
              </a:spcBef>
              <a:buSzPct val="90000"/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chemeClr val="bg1"/>
                </a:solidFill>
              </a:rPr>
              <a:t>produced first physics results with ITM workflows</a:t>
            </a:r>
          </a:p>
          <a:p>
            <a:pPr marL="0" indent="0" eaLnBrk="1" hangingPunct="1">
              <a:spcBef>
                <a:spcPts val="600"/>
              </a:spcBef>
              <a:defRPr/>
            </a:pPr>
            <a:r>
              <a:rPr lang="en-GB" sz="2400" dirty="0" smtClean="0">
                <a:solidFill>
                  <a:schemeClr val="bg1"/>
                </a:solidFill>
                <a:sym typeface="Wingdings"/>
              </a:rPr>
              <a:t> </a:t>
            </a:r>
            <a:r>
              <a:rPr lang="en-GB" sz="2400" dirty="0" smtClean="0">
                <a:solidFill>
                  <a:schemeClr val="bg1"/>
                </a:solidFill>
              </a:rPr>
              <a:t>Created an EU community of developers and modellers </a:t>
            </a:r>
          </a:p>
          <a:p>
            <a:pPr marL="450850" lvl="2" indent="-269875">
              <a:spcBef>
                <a:spcPts val="600"/>
              </a:spcBef>
              <a:buSzPct val="90000"/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bg1"/>
                </a:solidFill>
              </a:rPr>
              <a:t>ISM Group in link to ITER, ITPA, JT60SA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608" y="4326195"/>
            <a:ext cx="698273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A </a:t>
            </a:r>
            <a:r>
              <a:rPr lang="en-GB" sz="2400" dirty="0" smtClean="0"/>
              <a:t>sincere </a:t>
            </a:r>
            <a:r>
              <a:rPr lang="en-GB" sz="2400" dirty="0"/>
              <a:t>thank you to all the ITM-TF contributors, ISM group, Project  Leaders and TF leaders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3728" y="5437673"/>
            <a:ext cx="4896544" cy="1015663"/>
          </a:xfrm>
          <a:prstGeom prst="rect">
            <a:avLst/>
          </a:prstGeom>
          <a:gradFill>
            <a:gsLst>
              <a:gs pos="0">
                <a:srgbClr val="B6790A"/>
              </a:gs>
              <a:gs pos="80000">
                <a:srgbClr val="B64F10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000" b="1" dirty="0"/>
              <a:t>WITHIN THE NEW </a:t>
            </a:r>
            <a:r>
              <a:rPr lang="en-GB" sz="2000" b="1" dirty="0" smtClean="0"/>
              <a:t>EU STRUCTURE </a:t>
            </a:r>
            <a:endParaRPr lang="en-GB" sz="2000" b="1" dirty="0"/>
          </a:p>
          <a:p>
            <a:pPr marL="0" indent="0" algn="ctr">
              <a:buNone/>
            </a:pPr>
            <a:r>
              <a:rPr lang="en-GB" sz="2000" b="1" dirty="0"/>
              <a:t>WE HAVE TO and WILL SHOW </a:t>
            </a:r>
          </a:p>
          <a:p>
            <a:pPr marL="0" indent="0" algn="ctr">
              <a:buNone/>
            </a:pPr>
            <a:r>
              <a:rPr lang="en-GB" sz="2000" b="1" dirty="0"/>
              <a:t>IT WAS WORTH THE </a:t>
            </a:r>
            <a:r>
              <a:rPr lang="en-GB" sz="2000" b="1" dirty="0" smtClean="0"/>
              <a:t>EFFORT !</a:t>
            </a:r>
            <a:endParaRPr lang="en-GB" sz="2000" b="1" dirty="0"/>
          </a:p>
        </p:txBody>
      </p:sp>
      <p:pic>
        <p:nvPicPr>
          <p:cNvPr id="1027" name="Picture 3" descr="D:\Documents and settings\GF201193\Local Settings\Temporary Internet Files\Content.IE5\1Q6PCADZ\MC9002507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46" y="769387"/>
            <a:ext cx="1297902" cy="14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4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ITM publications 2013 (cont.)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5175"/>
            <a:ext cx="8507413" cy="5688013"/>
          </a:xfrm>
        </p:spPr>
        <p:txBody>
          <a:bodyPr/>
          <a:lstStyle/>
          <a:p>
            <a:r>
              <a:rPr lang="en-GB" sz="1800" dirty="0"/>
              <a:t>S </a:t>
            </a:r>
            <a:r>
              <a:rPr lang="en-GB" sz="1800" dirty="0" err="1" smtClean="0"/>
              <a:t>Wiesen</a:t>
            </a:r>
            <a:r>
              <a:rPr lang="en-GB" sz="1800" dirty="0" smtClean="0"/>
              <a:t>, Integrated </a:t>
            </a:r>
            <a:r>
              <a:rPr lang="en-GB" sz="1800" dirty="0"/>
              <a:t>ITER scenario modelling and density </a:t>
            </a:r>
            <a:r>
              <a:rPr lang="en-GB" sz="1800" dirty="0" smtClean="0"/>
              <a:t>evolution prospects, NF submitted ?</a:t>
            </a:r>
            <a:endParaRPr lang="en-GB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08505" cy="54927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ITM-TF 2010-2013</a:t>
            </a:r>
            <a:r>
              <a:rPr lang="en-GB" dirty="0" smtClean="0"/>
              <a:t> </a:t>
            </a:r>
            <a:r>
              <a:rPr lang="fr-FR" dirty="0" err="1" smtClean="0"/>
              <a:t>Achievements</a:t>
            </a:r>
            <a:endParaRPr lang="en-GB" dirty="0"/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3327399" y="780139"/>
            <a:ext cx="5999750" cy="3775075"/>
          </a:xfrm>
        </p:spPr>
        <p:txBody>
          <a:bodyPr/>
          <a:lstStyle/>
          <a:p>
            <a:pPr marL="342900" indent="-342900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sz="2000" dirty="0" smtClean="0"/>
              <a:t>From development into deployment phase</a:t>
            </a: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sz="2000" dirty="0" smtClean="0"/>
              <a:t>From isolated project work to cross-project activities</a:t>
            </a: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sz="2000" dirty="0" smtClean="0"/>
              <a:t>Efficient and faster progress by assiduous team during Code Camps</a:t>
            </a: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sz="2000" dirty="0" smtClean="0"/>
              <a:t>Efficient support from full-time CPT</a:t>
            </a: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sz="2000" dirty="0" smtClean="0"/>
              <a:t>Verification &amp; Validation efforts</a:t>
            </a:r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sz="2000" dirty="0" smtClean="0"/>
              <a:t>First applications and physics results of ITM workflows</a:t>
            </a:r>
            <a:endParaRPr lang="en-GB" sz="2000" dirty="0"/>
          </a:p>
          <a:p>
            <a:pPr marL="342900" indent="-342900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sz="2000" dirty="0"/>
              <a:t>N</a:t>
            </a:r>
            <a:r>
              <a:rPr lang="en-GB" sz="2000" dirty="0" smtClean="0"/>
              <a:t>umerous conference contributions &amp; publications</a:t>
            </a:r>
            <a:endParaRPr lang="en-GB" sz="2000" b="1" dirty="0" smtClean="0"/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2003425" y="1004888"/>
            <a:ext cx="19050" cy="4352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100583" y="1052736"/>
            <a:ext cx="3103264" cy="4215957"/>
            <a:chOff x="228599" y="1004888"/>
            <a:chExt cx="3103264" cy="4215957"/>
          </a:xfrm>
        </p:grpSpPr>
        <p:sp>
          <p:nvSpPr>
            <p:cNvPr id="6" name="Rektangel 9"/>
            <p:cNvSpPr>
              <a:spLocks noChangeArrowheads="1"/>
            </p:cNvSpPr>
            <p:nvPr/>
          </p:nvSpPr>
          <p:spPr bwMode="auto">
            <a:xfrm>
              <a:off x="228600" y="1273556"/>
              <a:ext cx="1793408" cy="630176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23000">
                  <a:srgbClr val="7030A0"/>
                </a:gs>
                <a:gs pos="100000">
                  <a:srgbClr val="C00000"/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2000" b="1" dirty="0">
                  <a:solidFill>
                    <a:schemeClr val="bg1"/>
                  </a:solidFill>
                  <a:cs typeface="Arial" pitchFamily="34" charset="0"/>
                </a:rPr>
                <a:t>Preparatory phase</a:t>
              </a:r>
              <a:r>
                <a:rPr lang="sv-SE" sz="20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7" name="Rektangel 8"/>
            <p:cNvSpPr/>
            <p:nvPr/>
          </p:nvSpPr>
          <p:spPr bwMode="auto">
            <a:xfrm>
              <a:off x="228600" y="1975041"/>
              <a:ext cx="1793408" cy="1439672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80000">
                  <a:srgbClr val="B86F0E"/>
                </a:gs>
                <a:gs pos="100000">
                  <a:srgbClr val="FFC000"/>
                </a:gs>
              </a:gsLst>
              <a:lin ang="5400000" scaled="1"/>
              <a:tileRect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sv-SE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Development Phase</a:t>
              </a:r>
            </a:p>
            <a:p>
              <a:pPr algn="ctr" eaLnBrk="1" hangingPunct="1">
                <a:defRPr/>
              </a:pPr>
              <a:endParaRPr lang="sv-SE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Rak 11"/>
            <p:cNvCxnSpPr/>
            <p:nvPr/>
          </p:nvCxnSpPr>
          <p:spPr bwMode="auto">
            <a:xfrm>
              <a:off x="1955800" y="1290638"/>
              <a:ext cx="7032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3"/>
            <p:cNvCxnSpPr/>
            <p:nvPr/>
          </p:nvCxnSpPr>
          <p:spPr bwMode="auto">
            <a:xfrm>
              <a:off x="2003425" y="1974850"/>
              <a:ext cx="6556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1" name="textruta 16"/>
            <p:cNvSpPr txBox="1">
              <a:spLocks noChangeArrowheads="1"/>
            </p:cNvSpPr>
            <p:nvPr/>
          </p:nvSpPr>
          <p:spPr bwMode="auto">
            <a:xfrm>
              <a:off x="1982788" y="1004888"/>
              <a:ext cx="692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sv-SE" sz="1800" dirty="0">
                  <a:cs typeface="Arial" pitchFamily="34" charset="0"/>
                </a:rPr>
                <a:t>2004</a:t>
              </a:r>
            </a:p>
          </p:txBody>
        </p:sp>
        <p:sp>
          <p:nvSpPr>
            <p:cNvPr id="22542" name="textruta 17"/>
            <p:cNvSpPr txBox="1">
              <a:spLocks noChangeArrowheads="1"/>
            </p:cNvSpPr>
            <p:nvPr/>
          </p:nvSpPr>
          <p:spPr bwMode="auto">
            <a:xfrm>
              <a:off x="1978025" y="1628800"/>
              <a:ext cx="692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sv-SE" sz="1800" dirty="0">
                  <a:cs typeface="Arial" pitchFamily="34" charset="0"/>
                </a:rPr>
                <a:t>2006</a:t>
              </a:r>
            </a:p>
          </p:txBody>
        </p:sp>
        <p:sp>
          <p:nvSpPr>
            <p:cNvPr id="22543" name="textruta 19"/>
            <p:cNvSpPr txBox="1">
              <a:spLocks noChangeArrowheads="1"/>
            </p:cNvSpPr>
            <p:nvPr/>
          </p:nvSpPr>
          <p:spPr bwMode="auto">
            <a:xfrm>
              <a:off x="2006925" y="3106819"/>
              <a:ext cx="6969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sv-SE" sz="1800" dirty="0">
                  <a:cs typeface="Arial" pitchFamily="34" charset="0"/>
                </a:rPr>
                <a:t>2010</a:t>
              </a:r>
            </a:p>
          </p:txBody>
        </p:sp>
        <p:cxnSp>
          <p:nvCxnSpPr>
            <p:cNvPr id="21" name="Rak 15"/>
            <p:cNvCxnSpPr/>
            <p:nvPr/>
          </p:nvCxnSpPr>
          <p:spPr bwMode="auto">
            <a:xfrm>
              <a:off x="2024063" y="3460750"/>
              <a:ext cx="646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2020888" y="2673935"/>
              <a:ext cx="1310975" cy="338554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GB" b="1" dirty="0">
                  <a:cs typeface="Arial" pitchFamily="34" charset="0"/>
                </a:rPr>
                <a:t>GATEWAY</a:t>
              </a:r>
              <a:endParaRPr lang="en-GB" sz="1200" dirty="0">
                <a:cs typeface="Arial" pitchFamily="34" charset="0"/>
              </a:endParaRPr>
            </a:p>
          </p:txBody>
        </p:sp>
        <p:sp>
          <p:nvSpPr>
            <p:cNvPr id="20" name="AutoShape 27"/>
            <p:cNvSpPr>
              <a:spLocks noChangeArrowheads="1"/>
            </p:cNvSpPr>
            <p:nvPr/>
          </p:nvSpPr>
          <p:spPr bwMode="auto">
            <a:xfrm rot="5400000">
              <a:off x="237676" y="3451597"/>
              <a:ext cx="1760171" cy="1778326"/>
            </a:xfrm>
            <a:prstGeom prst="homePlate">
              <a:avLst>
                <a:gd name="adj" fmla="val 25000"/>
              </a:avLst>
            </a:prstGeom>
            <a:gradFill flip="none" rotWithShape="1">
              <a:gsLst>
                <a:gs pos="0">
                  <a:srgbClr val="FFC000"/>
                </a:gs>
                <a:gs pos="26000">
                  <a:srgbClr val="33CC33"/>
                </a:gs>
                <a:gs pos="100000">
                  <a:srgbClr val="33CC33"/>
                </a:gs>
              </a:gsLst>
              <a:lin ang="0" scaled="1"/>
              <a:tileRect/>
            </a:gra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10800000" vert="eaVert" wrap="none" anchor="ctr"/>
            <a:lstStyle/>
            <a:p>
              <a:pPr algn="ctr" eaLnBrk="1" hangingPunct="1">
                <a:defRPr/>
              </a:pPr>
              <a:r>
                <a:rPr lang="sv-SE" sz="2000" b="1" dirty="0">
                  <a:cs typeface="Arial" pitchFamily="34" charset="0"/>
                </a:rPr>
                <a:t>Deployment </a:t>
              </a:r>
            </a:p>
            <a:p>
              <a:pPr algn="ctr" eaLnBrk="1" hangingPunct="1">
                <a:defRPr/>
              </a:pPr>
              <a:r>
                <a:rPr lang="sv-SE" sz="2000" b="1" dirty="0">
                  <a:cs typeface="Arial" pitchFamily="34" charset="0"/>
                </a:rPr>
                <a:t>phase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150490" y="4489956"/>
              <a:ext cx="1181373" cy="584775"/>
            </a:xfrm>
            <a:prstGeom prst="rect">
              <a:avLst/>
            </a:prstGeom>
            <a:solidFill>
              <a:srgbClr val="33CC33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GB" b="1" dirty="0">
                  <a:cs typeface="Arial" pitchFamily="34" charset="0"/>
                </a:rPr>
                <a:t>NEW GATEWAY</a:t>
              </a:r>
              <a:endParaRPr lang="en-GB" sz="1400" dirty="0">
                <a:cs typeface="Arial" pitchFamily="34" charset="0"/>
              </a:endParaRPr>
            </a:p>
          </p:txBody>
        </p:sp>
        <p:cxnSp>
          <p:nvCxnSpPr>
            <p:cNvPr id="32" name="Rak 15"/>
            <p:cNvCxnSpPr/>
            <p:nvPr/>
          </p:nvCxnSpPr>
          <p:spPr bwMode="auto">
            <a:xfrm>
              <a:off x="1984375" y="4521200"/>
              <a:ext cx="6461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7399" y="4820493"/>
            <a:ext cx="585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30000"/>
              </a:spcBef>
            </a:pPr>
            <a:r>
              <a:rPr lang="en-GB" sz="1800" b="1" dirty="0" smtClean="0">
                <a:solidFill>
                  <a:srgbClr val="008000"/>
                </a:solidFill>
              </a:rPr>
              <a:t>2013 technical </a:t>
            </a:r>
            <a:r>
              <a:rPr lang="en-GB" sz="1800" b="1" dirty="0">
                <a:solidFill>
                  <a:srgbClr val="008000"/>
                </a:solidFill>
              </a:rPr>
              <a:t>milestones: </a:t>
            </a:r>
          </a:p>
          <a:p>
            <a:pPr marL="342900" indent="-342900">
              <a:spcBef>
                <a:spcPct val="30000"/>
              </a:spcBef>
              <a:buFont typeface="Wingdings" pitchFamily="2" charset="2"/>
              <a:buChar char="u"/>
            </a:pPr>
            <a:r>
              <a:rPr lang="en-GB" sz="1800" b="1" dirty="0">
                <a:solidFill>
                  <a:srgbClr val="008000"/>
                </a:solidFill>
              </a:rPr>
              <a:t>Deployment of ITM platform technically ready + </a:t>
            </a:r>
            <a:r>
              <a:rPr lang="en-GB" sz="1800" b="1" dirty="0" smtClean="0">
                <a:solidFill>
                  <a:srgbClr val="008000"/>
                </a:solidFill>
              </a:rPr>
              <a:t>VM tested </a:t>
            </a:r>
            <a:r>
              <a:rPr lang="en-GB" sz="1800" b="1" dirty="0">
                <a:solidFill>
                  <a:srgbClr val="008000"/>
                </a:solidFill>
              </a:rPr>
              <a:t>in Associations</a:t>
            </a:r>
          </a:p>
          <a:p>
            <a:pPr marL="342900" indent="-342900">
              <a:spcBef>
                <a:spcPct val="30000"/>
              </a:spcBef>
              <a:buFont typeface="Wingdings" pitchFamily="2" charset="2"/>
              <a:buChar char="u"/>
            </a:pPr>
            <a:r>
              <a:rPr lang="en-GB" sz="1800" b="1" dirty="0">
                <a:solidFill>
                  <a:srgbClr val="008000"/>
                </a:solidFill>
              </a:rPr>
              <a:t>European Transport Simulator </a:t>
            </a:r>
            <a:r>
              <a:rPr lang="en-GB" sz="1800" b="1" dirty="0" smtClean="0">
                <a:solidFill>
                  <a:srgbClr val="008000"/>
                </a:solidFill>
              </a:rPr>
              <a:t>(ETS) including </a:t>
            </a:r>
            <a:r>
              <a:rPr lang="en-GB" sz="1800" b="1" dirty="0">
                <a:solidFill>
                  <a:srgbClr val="008000"/>
                </a:solidFill>
              </a:rPr>
              <a:t>equilibrium &amp; transport modules, impurities, NTM, H&amp;CD (IC,EC,NBI) multi-machine tested</a:t>
            </a:r>
          </a:p>
        </p:txBody>
      </p:sp>
      <p:sp>
        <p:nvSpPr>
          <p:cNvPr id="23" name="textruta 19"/>
          <p:cNvSpPr txBox="1">
            <a:spLocks noChangeArrowheads="1"/>
          </p:cNvSpPr>
          <p:nvPr/>
        </p:nvSpPr>
        <p:spPr bwMode="auto">
          <a:xfrm>
            <a:off x="1896047" y="4156692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sz="1800" dirty="0" smtClean="0">
                <a:cs typeface="Arial" pitchFamily="34" charset="0"/>
              </a:rPr>
              <a:t>2013</a:t>
            </a:r>
            <a:endParaRPr lang="sv-SE" sz="1800" dirty="0">
              <a:cs typeface="Arial" pitchFamily="34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555875" y="116632"/>
            <a:ext cx="6588125" cy="54927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GB" altLang="en-US" dirty="0" smtClean="0"/>
              <a:t>Status of ITM workflows and </a:t>
            </a:r>
            <a:br>
              <a:rPr lang="en-GB" altLang="en-US" dirty="0" smtClean="0"/>
            </a:br>
            <a:r>
              <a:rPr lang="en-GB" altLang="en-US" dirty="0" smtClean="0"/>
              <a:t>main 2013 Achievements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7" y="764704"/>
            <a:ext cx="9072563" cy="568801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Presently available </a:t>
            </a:r>
            <a:r>
              <a:rPr lang="en-US" altLang="en-US" dirty="0" err="1" smtClean="0"/>
              <a:t>Kepler</a:t>
            </a:r>
            <a:r>
              <a:rPr lang="en-US" altLang="en-US" dirty="0" smtClean="0"/>
              <a:t> workflows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/>
              <a:t>Core workflows for MAST, TCV, AUG, JET, ITER, (DEMO)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/>
              <a:t>Equilibrium- MHD stability workflows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/>
              <a:t>Core transport workflows involving free boundary </a:t>
            </a:r>
            <a:r>
              <a:rPr lang="en-US" altLang="en-US" dirty="0" err="1" smtClean="0"/>
              <a:t>equilibria</a:t>
            </a:r>
            <a:endParaRPr lang="en-US" altLang="en-US" dirty="0" smtClean="0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Core transport workflows </a:t>
            </a:r>
            <a:r>
              <a:rPr lang="en-US" altLang="en-US" dirty="0" smtClean="0"/>
              <a:t>involving impurities</a:t>
            </a: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Core transport workflows obtaining transport coefficients from turbulence codes</a:t>
            </a:r>
          </a:p>
          <a:p>
            <a:pPr>
              <a:defRPr/>
            </a:pPr>
            <a:r>
              <a:rPr lang="en-US" altLang="en-US" dirty="0" smtClean="0"/>
              <a:t>Core-edge coupled workflows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Main </a:t>
            </a:r>
            <a:r>
              <a:rPr lang="en-US" altLang="en-US" dirty="0"/>
              <a:t>a</a:t>
            </a:r>
            <a:r>
              <a:rPr lang="en-US" altLang="en-US" dirty="0" smtClean="0"/>
              <a:t>chievements: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 smtClean="0"/>
              <a:t>Code benchmarks within ITM </a:t>
            </a:r>
            <a:r>
              <a:rPr lang="en-US" altLang="en-US" dirty="0" err="1" smtClean="0"/>
              <a:t>Kepler</a:t>
            </a:r>
            <a:r>
              <a:rPr lang="en-US" altLang="en-US" dirty="0" smtClean="0"/>
              <a:t> workflows (</a:t>
            </a:r>
            <a:r>
              <a:rPr lang="en-US" altLang="en-US" dirty="0" smtClean="0">
                <a:solidFill>
                  <a:srgbClr val="66CCFF"/>
                </a:solidFill>
              </a:rPr>
              <a:t>IMP12, IMP5</a:t>
            </a:r>
            <a:r>
              <a:rPr lang="en-US" altLang="en-US" dirty="0" smtClean="0"/>
              <a:t>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/>
              <a:t>Equilibrium and MHD codes (ongoing)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/>
              <a:t>ECRH, ICRF codes (</a:t>
            </a:r>
            <a:r>
              <a:rPr lang="en-US" altLang="en-US" dirty="0"/>
              <a:t>ongoing)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 smtClean="0"/>
              <a:t>ITM workflows applied to physics studies (</a:t>
            </a:r>
            <a:r>
              <a:rPr lang="en-US" altLang="en-US" dirty="0" smtClean="0">
                <a:solidFill>
                  <a:srgbClr val="66CCFF"/>
                </a:solidFill>
              </a:rPr>
              <a:t>ISM</a:t>
            </a:r>
            <a:r>
              <a:rPr lang="en-US" altLang="en-US" dirty="0" smtClean="0"/>
              <a:t>)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dirty="0" smtClean="0"/>
              <a:t>hybrid scenario modeling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dirty="0" smtClean="0"/>
              <a:t>NTM effect on transport</a:t>
            </a:r>
          </a:p>
          <a:p>
            <a:pPr lvl="1">
              <a:defRPr/>
            </a:pPr>
            <a:endParaRPr lang="en-US" altLang="en-US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6148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3399"/>
                </a:solidFill>
              </a:rPr>
              <a:t>G. Falchetto, ITM Annual Meeting, 21th November 2013, Lisbon    </a:t>
            </a:r>
            <a:endParaRPr lang="en-US" altLang="en-US" sz="800">
              <a:solidFill>
                <a:srgbClr val="003399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4622" y="188640"/>
            <a:ext cx="6791525" cy="549275"/>
          </a:xfrm>
        </p:spPr>
        <p:txBody>
          <a:bodyPr/>
          <a:lstStyle/>
          <a:p>
            <a:r>
              <a:rPr lang="en-GB" dirty="0" smtClean="0"/>
              <a:t>Infrastructure </a:t>
            </a:r>
            <a:br>
              <a:rPr lang="en-GB" dirty="0" smtClean="0"/>
            </a:br>
            <a:endParaRPr lang="en-GB" dirty="0">
              <a:solidFill>
                <a:srgbClr val="66CC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318293" y="1052736"/>
            <a:ext cx="8507413" cy="453603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</a:rPr>
              <a:t>New EFDA-ITM Gateway cluster hosted in IPP- </a:t>
            </a:r>
            <a:r>
              <a:rPr lang="en-GB" dirty="0" err="1" smtClean="0">
                <a:solidFill>
                  <a:srgbClr val="FF0000"/>
                </a:solidFill>
              </a:rPr>
              <a:t>Garching</a:t>
            </a:r>
            <a:r>
              <a:rPr lang="en-GB" dirty="0" smtClean="0"/>
              <a:t>, operational since January.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Infrastructure 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66CCFF"/>
                </a:solidFill>
              </a:rPr>
              <a:t>ISIP</a:t>
            </a:r>
            <a:r>
              <a:rPr lang="en-GB" dirty="0" smtClean="0"/>
              <a:t>)</a:t>
            </a:r>
          </a:p>
          <a:p>
            <a:pPr marL="800100" lvl="1">
              <a:buFont typeface="Wingdings" panose="05000000000000000000" pitchFamily="2" charset="2"/>
              <a:buChar char="Ø"/>
              <a:defRPr/>
            </a:pPr>
            <a:r>
              <a:rPr lang="en-GB" altLang="en-US" sz="2400" dirty="0"/>
              <a:t>ITM platform deployment package</a:t>
            </a:r>
            <a:r>
              <a:rPr lang="en-GB" altLang="en-US" dirty="0"/>
              <a:t> </a:t>
            </a:r>
            <a:r>
              <a:rPr lang="en-GB" altLang="en-US" sz="2400" dirty="0"/>
              <a:t>(September)</a:t>
            </a:r>
          </a:p>
          <a:p>
            <a:pPr marL="1200150" lvl="2">
              <a:buFont typeface="Wingdings" panose="05000000000000000000" pitchFamily="2" charset="2"/>
              <a:buChar char="Ø"/>
              <a:defRPr/>
            </a:pPr>
            <a:r>
              <a:rPr lang="en-GB" altLang="en-US" sz="2000" dirty="0"/>
              <a:t>tests </a:t>
            </a:r>
            <a:r>
              <a:rPr lang="en-GB" altLang="en-US" sz="2000" dirty="0" smtClean="0"/>
              <a:t>of VM installation </a:t>
            </a:r>
            <a:r>
              <a:rPr lang="en-GB" altLang="en-US" sz="2000" dirty="0" err="1" smtClean="0"/>
              <a:t>ongoing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in 4 EU Laboratories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GB" sz="2400" dirty="0" smtClean="0"/>
              <a:t>New applications: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sz="2000" dirty="0"/>
              <a:t>s</a:t>
            </a:r>
            <a:r>
              <a:rPr lang="fr-FR" sz="2000" dirty="0" smtClean="0"/>
              <a:t>imulation catalogue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sz="2000" dirty="0" smtClean="0"/>
              <a:t>workflow Monitoring &amp; </a:t>
            </a:r>
            <a:r>
              <a:rPr lang="fr-FR" sz="2000" dirty="0" err="1" smtClean="0"/>
              <a:t>Profiling</a:t>
            </a:r>
            <a:r>
              <a:rPr lang="fr-FR" sz="2000" dirty="0" smtClean="0"/>
              <a:t> system </a:t>
            </a:r>
            <a:endParaRPr lang="en-GB" altLang="en-US" sz="2000" dirty="0" smtClean="0">
              <a:ea typeface="+mn-ea"/>
              <a:cs typeface="+mn-cs"/>
            </a:endParaRPr>
          </a:p>
          <a:p>
            <a:pPr marL="971550" lvl="2" indent="0">
              <a:buFont typeface="Wingdings" panose="05000000000000000000" pitchFamily="2" charset="2"/>
              <a:buNone/>
              <a:defRPr/>
            </a:pPr>
            <a:endParaRPr lang="en-GB" altLang="en-US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9475" y="188640"/>
            <a:ext cx="5724525" cy="549275"/>
          </a:xfrm>
        </p:spPr>
        <p:txBody>
          <a:bodyPr/>
          <a:lstStyle/>
          <a:p>
            <a:r>
              <a:rPr lang="en-GB" dirty="0">
                <a:solidFill>
                  <a:srgbClr val="333399"/>
                </a:solidFill>
              </a:rPr>
              <a:t>Machine description </a:t>
            </a:r>
            <a:r>
              <a:rPr lang="en-GB" dirty="0" smtClean="0">
                <a:solidFill>
                  <a:srgbClr val="333399"/>
                </a:solidFill>
              </a:rPr>
              <a:t>progress</a:t>
            </a:r>
            <a:br>
              <a:rPr lang="en-GB" dirty="0" smtClean="0">
                <a:solidFill>
                  <a:srgbClr val="333399"/>
                </a:solidFill>
              </a:rPr>
            </a:br>
            <a:r>
              <a:rPr lang="en-GB" dirty="0" smtClean="0">
                <a:solidFill>
                  <a:srgbClr val="66CCFF"/>
                </a:solidFill>
              </a:rPr>
              <a:t>EDRG </a:t>
            </a:r>
            <a:r>
              <a:rPr lang="en-GB" dirty="0" smtClean="0">
                <a:solidFill>
                  <a:srgbClr val="333399"/>
                </a:solidFill>
              </a:rPr>
              <a:t> 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4"/>
          <a:stretch/>
        </p:blipFill>
        <p:spPr bwMode="auto">
          <a:xfrm>
            <a:off x="5580112" y="1785388"/>
            <a:ext cx="3600400" cy="416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1052736"/>
            <a:ext cx="820891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kern="0" dirty="0">
                <a:solidFill>
                  <a:srgbClr val="333399"/>
                </a:solidFill>
                <a:latin typeface="Arial"/>
              </a:rPr>
              <a:t>Upgrades of machine descriptions </a:t>
            </a:r>
            <a:r>
              <a:rPr lang="fr-FR" sz="2400" kern="0" dirty="0" smtClean="0">
                <a:solidFill>
                  <a:srgbClr val="333399"/>
                </a:solidFill>
                <a:latin typeface="Arial"/>
              </a:rPr>
              <a:t>for </a:t>
            </a:r>
            <a:r>
              <a:rPr lang="fr-FR" sz="2400" kern="0" dirty="0">
                <a:solidFill>
                  <a:srgbClr val="333399"/>
                </a:solidFill>
                <a:latin typeface="Arial"/>
              </a:rPr>
              <a:t>AUG JET </a:t>
            </a:r>
            <a:r>
              <a:rPr lang="fr-FR" sz="2400" kern="0" dirty="0" smtClean="0">
                <a:solidFill>
                  <a:srgbClr val="333399"/>
                </a:solidFill>
                <a:latin typeface="Arial"/>
              </a:rPr>
              <a:t>ITER FTU and MAST</a:t>
            </a:r>
          </a:p>
          <a:p>
            <a:pPr marL="400050" lvl="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kern="0" dirty="0" smtClean="0">
                <a:solidFill>
                  <a:srgbClr val="333399"/>
                </a:solidFill>
                <a:latin typeface="Arial"/>
              </a:rPr>
              <a:t>DEMO1 </a:t>
            </a:r>
            <a:endParaRPr lang="fr-FR" sz="2400" kern="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512" y="5733256"/>
            <a:ext cx="2305050" cy="85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hlink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hlink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hlink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hlink"/>
                </a:solidFill>
                <a:latin typeface="+mn-lt"/>
              </a:defRPr>
            </a:lvl9pPr>
          </a:lstStyle>
          <a:p>
            <a:pPr marL="0" lvl="1" indent="0" algn="ctr">
              <a:lnSpc>
                <a:spcPct val="90000"/>
              </a:lnSpc>
              <a:buFontTx/>
              <a:buNone/>
            </a:pPr>
            <a:r>
              <a:rPr lang="en-US" altLang="en-US" sz="1600" kern="0" dirty="0" smtClean="0">
                <a:solidFill>
                  <a:schemeClr val="tx1"/>
                </a:solidFill>
              </a:rPr>
              <a:t>NBI </a:t>
            </a:r>
            <a:r>
              <a:rPr lang="en-US" altLang="en-US" sz="1600" kern="0" dirty="0" err="1" smtClean="0">
                <a:solidFill>
                  <a:schemeClr val="tx1"/>
                </a:solidFill>
              </a:rPr>
              <a:t>beamlets</a:t>
            </a:r>
            <a:r>
              <a:rPr lang="en-US" altLang="en-US" sz="1600" kern="0" dirty="0" smtClean="0">
                <a:solidFill>
                  <a:schemeClr val="tx1"/>
                </a:solidFill>
              </a:rPr>
              <a:t> </a:t>
            </a:r>
          </a:p>
          <a:p>
            <a:pPr marL="0" lvl="1" indent="0" algn="ctr">
              <a:lnSpc>
                <a:spcPct val="90000"/>
              </a:lnSpc>
              <a:buFontTx/>
              <a:buNone/>
            </a:pPr>
            <a:r>
              <a:rPr lang="en-US" altLang="en-US" sz="1600" kern="0" dirty="0" smtClean="0">
                <a:solidFill>
                  <a:schemeClr val="tx1"/>
                </a:solidFill>
              </a:rPr>
              <a:t>on </a:t>
            </a:r>
            <a:r>
              <a:rPr lang="en-US" altLang="en-US" sz="1600" kern="0" dirty="0" err="1" smtClean="0">
                <a:solidFill>
                  <a:schemeClr val="tx1"/>
                </a:solidFill>
              </a:rPr>
              <a:t>Asdex</a:t>
            </a:r>
            <a:r>
              <a:rPr lang="en-US" altLang="en-US" sz="1600" kern="0" dirty="0" smtClean="0">
                <a:solidFill>
                  <a:schemeClr val="tx1"/>
                </a:solidFill>
              </a:rPr>
              <a:t>-Upgrade </a:t>
            </a:r>
          </a:p>
          <a:p>
            <a:pPr marL="0" lvl="1" indent="0" algn="ctr">
              <a:lnSpc>
                <a:spcPct val="90000"/>
              </a:lnSpc>
              <a:buFontTx/>
              <a:buNone/>
            </a:pPr>
            <a:r>
              <a:rPr lang="en-US" altLang="en-US" sz="1600" kern="0" dirty="0" smtClean="0">
                <a:solidFill>
                  <a:schemeClr val="tx1"/>
                </a:solidFill>
              </a:rPr>
              <a:t>(</a:t>
            </a:r>
            <a:r>
              <a:rPr lang="en-US" altLang="en-US" sz="1600" i="1" kern="0" dirty="0" smtClean="0">
                <a:solidFill>
                  <a:schemeClr val="tx1"/>
                </a:solidFill>
              </a:rPr>
              <a:t>ASCOT</a:t>
            </a:r>
            <a:r>
              <a:rPr lang="en-US" altLang="en-US" sz="1600" kern="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9" name="Picture 10" descr="Machinedescription_AUG_RUN2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1" y="3178331"/>
            <a:ext cx="2309857" cy="255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62" y="2060848"/>
            <a:ext cx="316865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608204" y="5868677"/>
            <a:ext cx="2000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Thick double shell+ </a:t>
            </a:r>
          </a:p>
          <a:p>
            <a:r>
              <a:rPr lang="en-GB" dirty="0" smtClean="0"/>
              <a:t>passive on ITER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4572000" y="6130286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courtesy </a:t>
            </a:r>
          </a:p>
          <a:p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R Coelho</a:t>
            </a:r>
            <a:endParaRPr lang="en-GB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6985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ETS Core Transport Workflows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796925"/>
            <a:ext cx="8229601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Core workflows running under </a:t>
            </a:r>
            <a:r>
              <a:rPr lang="en-US" altLang="en-US" dirty="0" err="1" smtClean="0"/>
              <a:t>Kepler</a:t>
            </a:r>
            <a:r>
              <a:rPr lang="en-US" altLang="en-US" dirty="0" smtClean="0"/>
              <a:t> for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tabLst>
                <a:tab pos="533400" algn="l"/>
              </a:tabLst>
              <a:defRPr/>
            </a:pPr>
            <a:r>
              <a:rPr lang="en-US" altLang="en-US" dirty="0" smtClean="0">
                <a:solidFill>
                  <a:srgbClr val="0066FF"/>
                </a:solidFill>
              </a:rPr>
              <a:t>	</a:t>
            </a:r>
            <a:r>
              <a:rPr lang="en-US" altLang="en-US" b="1" dirty="0" smtClean="0">
                <a:solidFill>
                  <a:srgbClr val="0066FF"/>
                </a:solidFill>
              </a:rPr>
              <a:t>MAST</a:t>
            </a:r>
            <a:r>
              <a:rPr lang="en-US" altLang="en-US" b="1" dirty="0" smtClean="0"/>
              <a:t>, </a:t>
            </a:r>
            <a:r>
              <a:rPr lang="en-US" altLang="en-US" b="1" dirty="0" smtClean="0">
                <a:solidFill>
                  <a:srgbClr val="00FF00"/>
                </a:solidFill>
              </a:rPr>
              <a:t>TCV</a:t>
            </a:r>
            <a:r>
              <a:rPr lang="en-US" altLang="en-US" b="1" dirty="0" smtClean="0"/>
              <a:t>, </a:t>
            </a:r>
            <a:r>
              <a:rPr lang="en-US" altLang="en-US" b="1" dirty="0" smtClean="0">
                <a:solidFill>
                  <a:srgbClr val="00FFFF"/>
                </a:solidFill>
              </a:rPr>
              <a:t>AUG</a:t>
            </a:r>
            <a:r>
              <a:rPr lang="en-US" altLang="en-US" b="1" dirty="0" smtClean="0"/>
              <a:t>, </a:t>
            </a:r>
            <a:r>
              <a:rPr lang="en-US" altLang="en-US" b="1" dirty="0" smtClean="0">
                <a:solidFill>
                  <a:srgbClr val="FF3300"/>
                </a:solidFill>
              </a:rPr>
              <a:t>JET</a:t>
            </a:r>
            <a:r>
              <a:rPr lang="en-US" altLang="en-US" b="1" dirty="0" smtClean="0"/>
              <a:t>, </a:t>
            </a:r>
            <a:r>
              <a:rPr lang="en-US" altLang="en-US" b="1" dirty="0" smtClean="0">
                <a:solidFill>
                  <a:srgbClr val="FF00FF"/>
                </a:solidFill>
              </a:rPr>
              <a:t>ITER</a:t>
            </a:r>
            <a:r>
              <a:rPr lang="en-US" altLang="en-US" b="1" dirty="0" smtClean="0"/>
              <a:t>, </a:t>
            </a:r>
            <a:r>
              <a:rPr lang="en-US" altLang="en-US" b="1" dirty="0" smtClean="0">
                <a:solidFill>
                  <a:srgbClr val="FFCC00"/>
                </a:solidFill>
              </a:rPr>
              <a:t>DEMO</a:t>
            </a:r>
            <a:endParaRPr lang="en-US" altLang="en-US" b="1" dirty="0" smtClean="0"/>
          </a:p>
        </p:txBody>
      </p:sp>
      <p:pic>
        <p:nvPicPr>
          <p:cNvPr id="9220" name="Picture 5" descr="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84350"/>
            <a:ext cx="690562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7542213" y="5589588"/>
            <a:ext cx="12112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courtesy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i="1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Kalupin</a:t>
            </a:r>
            <a:endParaRPr lang="en-US" altLang="en-US" sz="1800" b="1" i="1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9222" name="ZoneTexte 1"/>
          <p:cNvSpPr txBox="1">
            <a:spLocks noChangeArrowheads="1"/>
          </p:cNvSpPr>
          <p:nvPr/>
        </p:nvSpPr>
        <p:spPr bwMode="auto">
          <a:xfrm>
            <a:off x="755650" y="2009775"/>
            <a:ext cx="1531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2400" b="1"/>
              <a:t>ETS grid </a:t>
            </a:r>
          </a:p>
        </p:txBody>
      </p:sp>
      <p:sp>
        <p:nvSpPr>
          <p:cNvPr id="9223" name="Espace réservé du pied de page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3399"/>
                </a:solidFill>
              </a:rPr>
              <a:t>G. Falchetto, ITM Annual Meeting, 21th November 2013, Lisbon    </a:t>
            </a:r>
            <a:endParaRPr lang="en-US" altLang="en-US" sz="800">
              <a:solidFill>
                <a:srgbClr val="003399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87313" y="3155950"/>
            <a:ext cx="47720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solidFill>
                  <a:srgbClr val="FF0000"/>
                </a:solidFill>
                <a:latin typeface="+mn-lt"/>
                <a:cs typeface="+mn-cs"/>
              </a:rPr>
              <a:t>Simulation of a </a:t>
            </a:r>
            <a:r>
              <a:rPr lang="en-GB" alt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VDE in </a:t>
            </a:r>
            <a:r>
              <a:rPr lang="en-GB" altLang="en-US" sz="2000" dirty="0">
                <a:solidFill>
                  <a:srgbClr val="FF0000"/>
                </a:solidFill>
                <a:latin typeface="+mn-lt"/>
                <a:cs typeface="+mn-cs"/>
              </a:rPr>
              <a:t>ITER. </a:t>
            </a:r>
            <a:endParaRPr lang="en-GB" altLang="en-US" sz="2000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GB" altLang="en-US" sz="1800" dirty="0" smtClean="0">
                <a:latin typeface="+mn-lt"/>
                <a:cs typeface="+mn-cs"/>
              </a:rPr>
              <a:t>The </a:t>
            </a:r>
            <a:r>
              <a:rPr lang="en-GB" altLang="en-US" sz="1800" dirty="0">
                <a:latin typeface="+mn-lt"/>
                <a:cs typeface="+mn-cs"/>
              </a:rPr>
              <a:t>initial plasma has </a:t>
            </a:r>
            <a:r>
              <a:rPr lang="en-GB" altLang="en-US" sz="1800" dirty="0" err="1">
                <a:latin typeface="+mn-lt"/>
                <a:cs typeface="+mn-cs"/>
              </a:rPr>
              <a:t>I</a:t>
            </a:r>
            <a:r>
              <a:rPr lang="en-GB" altLang="en-US" sz="1800" baseline="-25000" dirty="0" err="1">
                <a:latin typeface="+mn-lt"/>
                <a:cs typeface="+mn-cs"/>
              </a:rPr>
              <a:t>p</a:t>
            </a:r>
            <a:r>
              <a:rPr lang="en-GB" altLang="en-US" sz="1800" dirty="0">
                <a:latin typeface="+mn-lt"/>
                <a:cs typeface="+mn-cs"/>
              </a:rPr>
              <a:t>=11.8 MA, </a:t>
            </a:r>
            <a:endParaRPr lang="en-GB" altLang="en-US" sz="1800" dirty="0" smtClean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GB" altLang="en-US" sz="1800" dirty="0" smtClean="0">
                <a:latin typeface="+mn-lt"/>
                <a:cs typeface="+mn-cs"/>
              </a:rPr>
              <a:t>elongation </a:t>
            </a:r>
            <a:r>
              <a:rPr lang="en-GB" altLang="en-US" sz="1800" dirty="0">
                <a:latin typeface="+mn-lt"/>
                <a:cs typeface="+mn-cs"/>
              </a:rPr>
              <a:t>κ=1.49, </a:t>
            </a:r>
            <a:r>
              <a:rPr lang="en-GB" altLang="en-US" sz="1800" dirty="0" smtClean="0">
                <a:latin typeface="+mn-lt"/>
                <a:cs typeface="+mn-cs"/>
              </a:rPr>
              <a:t>limited </a:t>
            </a:r>
            <a:r>
              <a:rPr lang="en-GB" altLang="en-US" sz="1800" dirty="0">
                <a:latin typeface="+mn-lt"/>
                <a:cs typeface="+mn-cs"/>
              </a:rPr>
              <a:t>on the HFS. </a:t>
            </a:r>
            <a:endParaRPr lang="en-GB" altLang="en-US" sz="1800" dirty="0" smtClean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GB" altLang="en-US" sz="1800" dirty="0" smtClean="0">
                <a:latin typeface="+mn-lt"/>
                <a:cs typeface="+mn-cs"/>
              </a:rPr>
              <a:t>PF voltages are set to 0.</a:t>
            </a:r>
            <a:endParaRPr lang="en-GB" altLang="en-US" sz="1800" dirty="0">
              <a:latin typeface="+mn-lt"/>
              <a:cs typeface="+mn-cs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949325" y="-26988"/>
            <a:ext cx="8229600" cy="83820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ETS </a:t>
            </a:r>
            <a:r>
              <a:rPr lang="en-US" altLang="en-US" dirty="0"/>
              <a:t>+</a:t>
            </a:r>
            <a:r>
              <a:rPr lang="en-US" altLang="en-US" dirty="0" smtClean="0"/>
              <a:t> Free Boundary Equilibrium</a:t>
            </a:r>
            <a:br>
              <a:rPr lang="en-US" altLang="en-US" dirty="0" smtClean="0"/>
            </a:br>
            <a:r>
              <a:rPr lang="en-US" altLang="en-US" dirty="0" smtClean="0"/>
              <a:t>workflow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7600" y="5500425"/>
            <a:ext cx="29527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b="1" i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simulation by E </a:t>
            </a:r>
            <a:r>
              <a:rPr lang="en-GB" b="1" i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Nardon</a:t>
            </a:r>
            <a:r>
              <a:rPr lang="en-GB" b="1" i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en-US" altLang="en-US" b="1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visualisation</a:t>
            </a:r>
            <a:r>
              <a:rPr lang="en-US" altLang="en-US" b="1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from CPO</a:t>
            </a:r>
          </a:p>
          <a:p>
            <a:pPr>
              <a:defRPr/>
            </a:pPr>
            <a:r>
              <a:rPr lang="en-US" altLang="en-US" b="1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courtesy </a:t>
            </a:r>
            <a:r>
              <a:rPr lang="en-US" altLang="en-US" b="1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D </a:t>
            </a:r>
            <a:r>
              <a:rPr lang="en-US" altLang="en-US" b="1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Coster</a:t>
            </a:r>
            <a:endParaRPr lang="en-US" altLang="en-US" b="1" i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asellaDiTesto 3"/>
          <p:cNvSpPr txBox="1"/>
          <p:nvPr/>
        </p:nvSpPr>
        <p:spPr>
          <a:xfrm>
            <a:off x="87313" y="908050"/>
            <a:ext cx="4859337" cy="2247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GB"/>
            </a:defPPr>
            <a:lvl1pPr>
              <a:defRPr sz="2000"/>
            </a:lvl1pPr>
          </a:lstStyle>
          <a:p>
            <a:pPr>
              <a:defRPr/>
            </a:pPr>
            <a:r>
              <a:rPr lang="en-GB" dirty="0" smtClean="0">
                <a:solidFill>
                  <a:schemeClr val="accent2"/>
                </a:solidFill>
                <a:latin typeface="+mn-lt"/>
                <a:cs typeface="+mn-cs"/>
              </a:rPr>
              <a:t>The </a:t>
            </a:r>
            <a:r>
              <a:rPr lang="en-GB" dirty="0">
                <a:solidFill>
                  <a:schemeClr val="accent2"/>
                </a:solidFill>
                <a:latin typeface="+mn-lt"/>
                <a:cs typeface="+mn-cs"/>
              </a:rPr>
              <a:t>ETS </a:t>
            </a:r>
            <a:r>
              <a:rPr lang="en-GB" dirty="0" smtClean="0">
                <a:solidFill>
                  <a:schemeClr val="accent2"/>
                </a:solidFill>
                <a:latin typeface="+mn-lt"/>
                <a:cs typeface="+mn-cs"/>
              </a:rPr>
              <a:t>workflow now includes </a:t>
            </a:r>
          </a:p>
          <a:p>
            <a:pPr>
              <a:defRPr/>
            </a:pPr>
            <a:r>
              <a:rPr lang="en-GB" dirty="0" smtClean="0">
                <a:solidFill>
                  <a:schemeClr val="accent2"/>
                </a:solidFill>
                <a:latin typeface="+mn-lt"/>
                <a:cs typeface="+mn-cs"/>
              </a:rPr>
              <a:t>a </a:t>
            </a:r>
            <a:r>
              <a:rPr lang="en-GB" dirty="0">
                <a:solidFill>
                  <a:schemeClr val="accent2"/>
                </a:solidFill>
                <a:latin typeface="+mn-lt"/>
                <a:cs typeface="+mn-cs"/>
              </a:rPr>
              <a:t>Free-Boundary </a:t>
            </a:r>
            <a:r>
              <a:rPr lang="en-GB" dirty="0" smtClean="0">
                <a:solidFill>
                  <a:schemeClr val="accent2"/>
                </a:solidFill>
                <a:latin typeface="+mn-lt"/>
                <a:cs typeface="+mn-cs"/>
              </a:rPr>
              <a:t>Equilibrium (FBE</a:t>
            </a:r>
            <a:r>
              <a:rPr lang="en-GB" dirty="0">
                <a:solidFill>
                  <a:schemeClr val="accent2"/>
                </a:solidFill>
                <a:latin typeface="+mn-lt"/>
                <a:cs typeface="+mn-cs"/>
              </a:rPr>
              <a:t>) </a:t>
            </a:r>
            <a:r>
              <a:rPr lang="en-GB" dirty="0" smtClean="0">
                <a:solidFill>
                  <a:schemeClr val="accent2"/>
                </a:solidFill>
                <a:latin typeface="+mn-lt"/>
                <a:cs typeface="+mn-cs"/>
              </a:rPr>
              <a:t>solver (CEDRES++, </a:t>
            </a:r>
            <a:r>
              <a:rPr lang="en-GB" dirty="0">
                <a:solidFill>
                  <a:schemeClr val="accent2"/>
                </a:solidFill>
                <a:latin typeface="+mn-lt"/>
                <a:cs typeface="+mn-cs"/>
              </a:rPr>
              <a:t>or </a:t>
            </a:r>
            <a:r>
              <a:rPr lang="en-GB" dirty="0" smtClean="0">
                <a:solidFill>
                  <a:schemeClr val="accent2"/>
                </a:solidFill>
                <a:latin typeface="+mn-lt"/>
                <a:cs typeface="+mn-cs"/>
              </a:rPr>
              <a:t>FREEBIE):  </a:t>
            </a:r>
          </a:p>
          <a:p>
            <a:pPr>
              <a:defRPr/>
            </a:pPr>
            <a:r>
              <a:rPr lang="en-GB" dirty="0" smtClean="0">
                <a:solidFill>
                  <a:schemeClr val="accent2"/>
                </a:solidFill>
                <a:latin typeface="+mn-lt"/>
                <a:cs typeface="+mn-cs"/>
              </a:rPr>
              <a:t>a switch in the workflow allows </a:t>
            </a:r>
            <a:r>
              <a:rPr lang="en-GB" dirty="0">
                <a:solidFill>
                  <a:schemeClr val="accent2"/>
                </a:solidFill>
                <a:latin typeface="+mn-lt"/>
                <a:cs typeface="+mn-cs"/>
              </a:rPr>
              <a:t>to select </a:t>
            </a:r>
            <a:endParaRPr lang="en-GB" dirty="0" smtClean="0">
              <a:solidFill>
                <a:schemeClr val="accent2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n-GB" dirty="0" smtClean="0">
                <a:solidFill>
                  <a:schemeClr val="accent2"/>
                </a:solidFill>
                <a:latin typeface="+mn-lt"/>
                <a:cs typeface="+mn-cs"/>
              </a:rPr>
              <a:t>a FBE solver in </a:t>
            </a:r>
            <a:r>
              <a:rPr lang="en-GB" dirty="0">
                <a:solidFill>
                  <a:schemeClr val="accent2"/>
                </a:solidFill>
                <a:latin typeface="+mn-lt"/>
                <a:cs typeface="+mn-cs"/>
              </a:rPr>
              <a:t>place of a fixed-boundary solver. </a:t>
            </a:r>
            <a:endParaRPr lang="it-IT" dirty="0" smtClean="0">
              <a:solidFill>
                <a:schemeClr val="accent2"/>
              </a:solidFill>
              <a:latin typeface="+mn-lt"/>
              <a:cs typeface="+mn-cs"/>
            </a:endParaRPr>
          </a:p>
          <a:p>
            <a:pPr>
              <a:defRPr/>
            </a:pPr>
            <a:endParaRPr lang="it-IT" dirty="0">
              <a:latin typeface="Arial" charset="0"/>
              <a:cs typeface="Arial" charset="0"/>
            </a:endParaRPr>
          </a:p>
        </p:txBody>
      </p:sp>
      <p:sp>
        <p:nvSpPr>
          <p:cNvPr id="10246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3399"/>
                </a:solidFill>
              </a:rPr>
              <a:t>G. Falchetto, ITM Annual Meeting, 21th November 2013, Lisbon    </a:t>
            </a:r>
            <a:endParaRPr lang="en-US" altLang="en-US" sz="1000">
              <a:solidFill>
                <a:srgbClr val="003399"/>
              </a:solidFill>
            </a:endParaRP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10138" y="836613"/>
            <a:ext cx="3765550" cy="647700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Toroidal current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(visualization from CPOs)</a:t>
            </a:r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59632" y="4648200"/>
            <a:ext cx="299312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i="1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Falchetto</a:t>
            </a:r>
            <a:r>
              <a:rPr lang="en-GB" b="1" i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 et al NF submitted </a:t>
            </a:r>
          </a:p>
        </p:txBody>
      </p:sp>
      <p:pic>
        <p:nvPicPr>
          <p:cNvPr id="10" name="eq_tria.avi" title="VDE">
            <a:hlinkClick r:id="" action="ppaction://media"/>
            <a:hlinkHover r:id="" action="ppaction://ole?verb=0"/>
          </p:cNvPr>
          <p:cNvPicPr>
            <a:picLocks noGrp="1" noRot="1" noChangeAspect="1"/>
          </p:cNvPicPr>
          <p:nvPr>
            <p:ph type="media"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6377" r="9868" b="6876"/>
          <a:stretch>
            <a:fillRect/>
          </a:stretch>
        </p:blipFill>
        <p:spPr>
          <a:xfrm>
            <a:off x="4716016" y="908050"/>
            <a:ext cx="4140200" cy="5949950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8197D-E357-40DE-B659-3B79614ADA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8229600" cy="639043"/>
          </a:xfrm>
        </p:spPr>
        <p:txBody>
          <a:bodyPr/>
          <a:lstStyle/>
          <a:p>
            <a:r>
              <a:rPr lang="en-GB" altLang="en-US" dirty="0"/>
              <a:t>I</a:t>
            </a:r>
            <a:r>
              <a:rPr lang="en-GB" altLang="en-US" dirty="0" smtClean="0"/>
              <a:t>mpurity transport workflow </a:t>
            </a:r>
          </a:p>
        </p:txBody>
      </p:sp>
      <p:pic>
        <p:nvPicPr>
          <p:cNvPr id="22533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9"/>
          <a:stretch/>
        </p:blipFill>
        <p:spPr bwMode="auto">
          <a:xfrm>
            <a:off x="35496" y="1636100"/>
            <a:ext cx="7295313" cy="49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3399"/>
                </a:solidFill>
              </a:rPr>
              <a:t>G. Falchetto, ITM Annual Meeting, 21th November 2013, Lisbon    </a:t>
            </a:r>
            <a:endParaRPr lang="en-US" altLang="en-US" sz="1000">
              <a:solidFill>
                <a:srgbClr val="00339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380312" y="5988834"/>
            <a:ext cx="109677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courtesy </a:t>
            </a:r>
            <a:endParaRPr lang="en-GB" b="1" dirty="0" smtClean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Kalupin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408" y="692696"/>
            <a:ext cx="91165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ETS with impurity module: evolves impurity density for arbitrary number of impurities in all ionization states </a:t>
            </a:r>
            <a:r>
              <a:rPr lang="en-GB" sz="1800" dirty="0" smtClean="0">
                <a:solidFill>
                  <a:schemeClr val="accent2"/>
                </a:solidFill>
              </a:rPr>
              <a:t>(density sources for each include ionization, recombination &amp; charge-exchange; rate </a:t>
            </a:r>
            <a:r>
              <a:rPr lang="en-GB" sz="1800" dirty="0" err="1" smtClean="0">
                <a:solidFill>
                  <a:schemeClr val="accent2"/>
                </a:solidFill>
              </a:rPr>
              <a:t>coeffs</a:t>
            </a:r>
            <a:r>
              <a:rPr lang="en-GB" sz="1800" dirty="0" smtClean="0">
                <a:solidFill>
                  <a:schemeClr val="accent2"/>
                </a:solidFill>
              </a:rPr>
              <a:t>. from ADAS via ITM-TF interfaces)</a:t>
            </a:r>
            <a:endParaRPr lang="en-GB" sz="2000" dirty="0" smtClean="0">
              <a:solidFill>
                <a:schemeClr val="accent2"/>
              </a:solidFill>
            </a:endParaRPr>
          </a:p>
          <a:p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2420888"/>
            <a:ext cx="453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W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380312" y="3645024"/>
            <a:ext cx="16008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transport </a:t>
            </a:r>
            <a:r>
              <a:rPr lang="en-GB" dirty="0" err="1" smtClean="0"/>
              <a:t>coeff</a:t>
            </a:r>
            <a:r>
              <a:rPr lang="en-GB" dirty="0" smtClean="0"/>
              <a:t>. </a:t>
            </a:r>
            <a:r>
              <a:rPr lang="en-GB" dirty="0"/>
              <a:t>for impurity </a:t>
            </a:r>
            <a:r>
              <a:rPr lang="en-GB" dirty="0" smtClean="0"/>
              <a:t>ion assumed equal to that of D</a:t>
            </a:r>
          </a:p>
          <a:p>
            <a:r>
              <a:rPr lang="en-GB" dirty="0" smtClean="0"/>
              <a:t>! lack anomalous transport module for impurities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004048" y="2419210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Ni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1816081"/>
            <a:ext cx="2175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en-US" b="1" dirty="0"/>
              <a:t>JET# </a:t>
            </a:r>
            <a:r>
              <a:rPr lang="pl-PL" altLang="en-US" b="1" dirty="0" smtClean="0"/>
              <a:t>81856</a:t>
            </a:r>
            <a:r>
              <a:rPr lang="fr-FR" altLang="en-US" b="1" dirty="0" smtClean="0"/>
              <a:t> L mode</a:t>
            </a:r>
            <a:r>
              <a:rPr lang="pl-PL" altLang="en-US" b="1" dirty="0" smtClean="0"/>
              <a:t> 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2267744" y="2923082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Be</a:t>
            </a:r>
            <a:endParaRPr lang="en-GB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8197D-E357-40DE-B659-3B79614ADA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942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M06">
  <a:themeElements>
    <a:clrScheme name="ITM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M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M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3294</TotalTime>
  <Words>2223</Words>
  <Application>Microsoft Office PowerPoint</Application>
  <PresentationFormat>Affichage à l'écran (4:3)</PresentationFormat>
  <Paragraphs>318</Paragraphs>
  <Slides>25</Slides>
  <Notes>3</Notes>
  <HiddenSlides>3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ITM06</vt:lpstr>
      <vt:lpstr>ITM-TF Status &amp; Achievements   Presented by G. Falchetto     TF Leader : G. Falchetto   Deputies: D.Coster, R. Coelho   EFDA CSU Contact Person: D. Kalupin</vt:lpstr>
      <vt:lpstr>ITM-TF main outcomes</vt:lpstr>
      <vt:lpstr>ITM-TF 2010-2013 Achievements</vt:lpstr>
      <vt:lpstr>Status of ITM workflows and  main 2013 Achievements</vt:lpstr>
      <vt:lpstr>Infrastructure  </vt:lpstr>
      <vt:lpstr>Machine description progress EDRG  </vt:lpstr>
      <vt:lpstr>ETS Core Transport Workflows</vt:lpstr>
      <vt:lpstr>ETS + Free Boundary Equilibrium workflow</vt:lpstr>
      <vt:lpstr>Impurity transport workflow </vt:lpstr>
      <vt:lpstr>Turbulence–transport workflow</vt:lpstr>
      <vt:lpstr> GEM - ETS workflow</vt:lpstr>
      <vt:lpstr>Equilibrium-Turbulence-Transport  Workflow</vt:lpstr>
      <vt:lpstr>Core-Edge direct Coupling </vt:lpstr>
      <vt:lpstr>Status of ITM workflows and  main 2013 Achievements</vt:lpstr>
      <vt:lpstr>Equilibrium codes cross-benchmark   </vt:lpstr>
      <vt:lpstr>Cross-verification within equil.+ stability workflow (IMP12)   Equilibrium codes                MHD stability codes             </vt:lpstr>
      <vt:lpstr>ICRF- code benchmark (IMP5)</vt:lpstr>
      <vt:lpstr>Status of ITM workflows and  main 2013 Achievements</vt:lpstr>
      <vt:lpstr>Présentation PowerPoint</vt:lpstr>
      <vt:lpstr>Présentation PowerPoint</vt:lpstr>
      <vt:lpstr>ITM publications 2013</vt:lpstr>
      <vt:lpstr>Conferences 2013</vt:lpstr>
      <vt:lpstr>Conferences 2013 (ISM)</vt:lpstr>
      <vt:lpstr>Conclusions</vt:lpstr>
      <vt:lpstr>ITM publications 2013 (cont.)</vt:lpstr>
    </vt:vector>
  </TitlesOfParts>
  <Company>UKAEA Culham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ITM-TF status IMEG2013</dc:title>
  <dc:creator>G. Falchetto</dc:creator>
  <cp:lastModifiedBy>GF201193</cp:lastModifiedBy>
  <cp:revision>245</cp:revision>
  <dcterms:created xsi:type="dcterms:W3CDTF">2006-06-23T10:40:23Z</dcterms:created>
  <dcterms:modified xsi:type="dcterms:W3CDTF">2013-11-21T08:48:12Z</dcterms:modified>
</cp:coreProperties>
</file>