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68" r:id="rId6"/>
    <p:sldId id="272" r:id="rId7"/>
    <p:sldId id="273" r:id="rId8"/>
    <p:sldId id="269" r:id="rId9"/>
    <p:sldId id="265" r:id="rId10"/>
    <p:sldId id="275" r:id="rId11"/>
    <p:sldId id="266" r:id="rId12"/>
    <p:sldId id="261" r:id="rId13"/>
    <p:sldId id="274" r:id="rId14"/>
    <p:sldId id="270" r:id="rId15"/>
    <p:sldId id="271" r:id="rId16"/>
    <p:sldId id="277" r:id="rId17"/>
    <p:sldId id="262" r:id="rId18"/>
    <p:sldId id="264" r:id="rId1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22" autoAdjust="0"/>
    <p:restoredTop sz="97470" autoAdjust="0"/>
  </p:normalViewPr>
  <p:slideViewPr>
    <p:cSldViewPr>
      <p:cViewPr varScale="1">
        <p:scale>
          <a:sx n="72" d="100"/>
          <a:sy n="72" d="100"/>
        </p:scale>
        <p:origin x="-408" y="-96"/>
      </p:cViewPr>
      <p:guideLst>
        <p:guide orient="horz" pos="1706"/>
        <p:guide pos="33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EA1597-6130-465C-ABB9-DCCBE89039E7}" type="datetimeFigureOut">
              <a:rPr lang="it-IT"/>
              <a:pPr>
                <a:defRPr/>
              </a:pPr>
              <a:t>13/12/2012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7E5CF9-05E3-4DCA-AB89-6DBFB79C8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227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9C42A2-57D0-440E-AEE2-A19BE4C2F55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6A039-DCF9-4638-BB96-CD8CCD87BA0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E90EB3-3D71-4DE2-96DE-2C3173E9477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F446FD-A599-404B-B4D6-99B30C374B4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09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7F9B-459F-4608-B389-9C5D95A4772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30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719FDE-0A41-4E05-A948-3A585433DF2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50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082CFD-1B23-479C-A480-916797D2F3E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71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6DA3F5-8985-45CC-9753-BD9C11D0BDA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91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F199A3-E37C-46C7-A1E1-F6F60EFC1FD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12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3F6DEC-5785-4E00-B491-458E7F1EE94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D8B164-7624-4B74-9139-610B17A3417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E34B00-37D3-4048-B77C-21F6703995E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CE160F-DC33-41E7-8EBF-696B1D55E22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7BD8FA-4502-4501-B46C-E0499B757F7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EC28F3-FD9C-4BC5-8A99-080A4513338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A46E9D-546B-42DC-B491-0D8D866F759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3A7394-04D4-4C2A-AA2B-53C26A9CF2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6858B-3B49-49E7-918F-0715AA7DEA0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E621-5EDA-45B6-B48D-33A5281C0942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3894-1F61-4FB9-969B-6D07E30B0187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4531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4531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870-6F64-404B-B65A-12737F92C845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 userDrawn="1"/>
        </p:nvSpPr>
        <p:spPr bwMode="auto">
          <a:xfrm>
            <a:off x="3714750" y="6429375"/>
            <a:ext cx="4714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Klicka här för att ändra format</a:t>
            </a:r>
            <a:endParaRPr lang="en-US" sz="1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CFB8-DDDA-4E97-9FA5-8827ADFDCA0C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5860-24C7-4FB5-905E-37126CBFD8A3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176713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6313" y="765175"/>
            <a:ext cx="4178300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5ED8-E299-4761-B444-630982A182F1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BA9E-493B-4EC3-B069-5A408D3CEAF6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7512-7936-4380-B472-5F0203F017F6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BD26-9AF4-44DE-94CF-D5951BAA2434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CD20-43E3-490F-B9F9-2E9927BD047B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4727-CA70-494D-B535-0B1CBBADDAC6}" type="slidenum">
              <a:rPr lang="en-US"/>
              <a:pPr>
                <a:defRPr/>
              </a:pPr>
              <a:t>‹N›</a:t>
            </a:fld>
            <a:endParaRPr lang="en-US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06taskforce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ppt06taskforc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19475" y="0"/>
            <a:ext cx="5724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5074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4638"/>
            <a:ext cx="38671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Conference name, data and Presenter</a:t>
            </a:r>
            <a:endParaRPr lang="en-US" sz="800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524625"/>
            <a:ext cx="755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35D70D-2C83-4FB7-B825-381FC199E3F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ppt06taskfor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91487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356100" y="523875"/>
            <a:ext cx="478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 i="1">
                <a:cs typeface="Arial" charset="0"/>
              </a:rPr>
              <a:t>ITM General Meeting  13-12-2012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471487" y="1700808"/>
            <a:ext cx="82057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sv-SE" sz="2400" b="1" dirty="0">
                <a:solidFill>
                  <a:schemeClr val="bg1"/>
                </a:solidFill>
              </a:rPr>
              <a:t>IMP12 </a:t>
            </a:r>
            <a:r>
              <a:rPr lang="sv-SE" sz="2400" b="1" dirty="0" smtClean="0">
                <a:solidFill>
                  <a:schemeClr val="bg1"/>
                </a:solidFill>
              </a:rPr>
              <a:t>– 2012 </a:t>
            </a:r>
          </a:p>
          <a:p>
            <a:pPr algn="r" eaLnBrk="0" hangingPunct="0"/>
            <a:r>
              <a:rPr lang="sv-SE" sz="2400" b="1" dirty="0" smtClean="0">
                <a:solidFill>
                  <a:schemeClr val="bg1"/>
                </a:solidFill>
              </a:rPr>
              <a:t>Equilibrium, MHD, and Disruptios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Presented by E. Giovannozzi, D. Yadykin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on behalf of</a:t>
            </a:r>
          </a:p>
          <a:p>
            <a:pPr algn="r" eaLnBrk="0" hangingPunct="0"/>
            <a:r>
              <a:rPr lang="en-US" dirty="0" err="1">
                <a:solidFill>
                  <a:schemeClr val="bg1"/>
                </a:solidFill>
              </a:rPr>
              <a:t>Atanasiu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Calin</a:t>
            </a:r>
            <a:r>
              <a:rPr lang="en-US" dirty="0">
                <a:solidFill>
                  <a:schemeClr val="bg1"/>
                </a:solidFill>
              </a:rPr>
              <a:t>-Vlad, </a:t>
            </a:r>
            <a:r>
              <a:rPr lang="en-US" dirty="0" err="1">
                <a:solidFill>
                  <a:schemeClr val="bg1"/>
                </a:solidFill>
              </a:rPr>
              <a:t>Blaise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Faugeras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Cédric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Boulbe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Dimitris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Dimopoulos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Dumitru</a:t>
            </a:r>
            <a:r>
              <a:rPr lang="en-US" dirty="0">
                <a:solidFill>
                  <a:schemeClr val="bg1"/>
                </a:solidFill>
              </a:rPr>
              <a:t> Daniel, Eric </a:t>
            </a:r>
            <a:r>
              <a:rPr lang="en-US" dirty="0" err="1">
                <a:solidFill>
                  <a:schemeClr val="bg1"/>
                </a:solidFill>
              </a:rPr>
              <a:t>Nardon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Emiliano</a:t>
            </a:r>
            <a:r>
              <a:rPr lang="en-US" smtClean="0">
                <a:solidFill>
                  <a:schemeClr val="bg1"/>
                </a:solidFill>
              </a:rPr>
              <a:t> Fable, Fabio </a:t>
            </a:r>
            <a:r>
              <a:rPr lang="en-US" dirty="0">
                <a:solidFill>
                  <a:schemeClr val="bg1"/>
                </a:solidFill>
              </a:rPr>
              <a:t>Villone, </a:t>
            </a:r>
            <a:r>
              <a:rPr lang="en-US" dirty="0" err="1">
                <a:solidFill>
                  <a:schemeClr val="bg1"/>
                </a:solidFill>
              </a:rPr>
              <a:t>Georgios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Poulipoulis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Georgios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Throumoulopoulos</a:t>
            </a:r>
            <a:r>
              <a:rPr lang="en-US" dirty="0">
                <a:solidFill>
                  <a:schemeClr val="bg1"/>
                </a:solidFill>
              </a:rPr>
              <a:t>, Gregorio Vlad, Jacques Blum, </a:t>
            </a:r>
            <a:r>
              <a:rPr lang="en-US" dirty="0" err="1">
                <a:solidFill>
                  <a:schemeClr val="bg1"/>
                </a:solidFill>
              </a:rPr>
              <a:t>Jakub</a:t>
            </a:r>
            <a:r>
              <a:rPr lang="en-US" dirty="0">
                <a:solidFill>
                  <a:schemeClr val="bg1"/>
                </a:solidFill>
              </a:rPr>
              <a:t> Urban, Jean-François </a:t>
            </a:r>
            <a:r>
              <a:rPr lang="en-US" dirty="0" err="1">
                <a:solidFill>
                  <a:schemeClr val="bg1"/>
                </a:solidFill>
              </a:rPr>
              <a:t>Artaud</a:t>
            </a:r>
            <a:r>
              <a:rPr lang="en-US" dirty="0">
                <a:solidFill>
                  <a:schemeClr val="bg1"/>
                </a:solidFill>
              </a:rPr>
              <a:t>, Joachim Geiger, Laurent Villard, Lynton </a:t>
            </a:r>
            <a:r>
              <a:rPr lang="en-US" dirty="0" err="1">
                <a:solidFill>
                  <a:schemeClr val="bg1"/>
                </a:solidFill>
              </a:rPr>
              <a:t>Appel</a:t>
            </a:r>
            <a:r>
              <a:rPr lang="en-US" dirty="0">
                <a:solidFill>
                  <a:schemeClr val="bg1"/>
                </a:solidFill>
              </a:rPr>
              <a:t>, Maurizio </a:t>
            </a:r>
            <a:r>
              <a:rPr lang="en-US" dirty="0" err="1">
                <a:solidFill>
                  <a:schemeClr val="bg1"/>
                </a:solidFill>
              </a:rPr>
              <a:t>Ottaviani</a:t>
            </a:r>
            <a:r>
              <a:rPr lang="en-US" dirty="0">
                <a:solidFill>
                  <a:schemeClr val="bg1"/>
                </a:solidFill>
              </a:rPr>
              <a:t>, Nikos </a:t>
            </a:r>
            <a:r>
              <a:rPr lang="en-US" dirty="0" err="1">
                <a:solidFill>
                  <a:schemeClr val="bg1"/>
                </a:solidFill>
              </a:rPr>
              <a:t>Pelekasis</a:t>
            </a:r>
            <a:r>
              <a:rPr lang="en-US" dirty="0">
                <a:solidFill>
                  <a:schemeClr val="bg1"/>
                </a:solidFill>
              </a:rPr>
              <a:t>, Olivier </a:t>
            </a:r>
            <a:r>
              <a:rPr lang="en-US" dirty="0" err="1">
                <a:solidFill>
                  <a:schemeClr val="bg1"/>
                </a:solidFill>
              </a:rPr>
              <a:t>Sauter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Oliviero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Barana</a:t>
            </a:r>
            <a:r>
              <a:rPr lang="en-US" dirty="0">
                <a:solidFill>
                  <a:schemeClr val="bg1"/>
                </a:solidFill>
              </a:rPr>
              <a:t>, Philippe Moreau, </a:t>
            </a:r>
            <a:r>
              <a:rPr lang="en-US" dirty="0" err="1">
                <a:solidFill>
                  <a:schemeClr val="bg1"/>
                </a:solidFill>
              </a:rPr>
              <a:t>Rémy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Nouailletas</a:t>
            </a:r>
            <a:r>
              <a:rPr lang="en-US" dirty="0">
                <a:solidFill>
                  <a:schemeClr val="bg1"/>
                </a:solidFill>
              </a:rPr>
              <a:t>, Silvana Nowak, Sotiris </a:t>
            </a:r>
            <a:r>
              <a:rPr lang="en-US" dirty="0" err="1">
                <a:solidFill>
                  <a:schemeClr val="bg1"/>
                </a:solidFill>
              </a:rPr>
              <a:t>Kakarantzas</a:t>
            </a:r>
            <a:r>
              <a:rPr lang="en-US" dirty="0">
                <a:solidFill>
                  <a:schemeClr val="bg1"/>
                </a:solidFill>
              </a:rPr>
              <a:t>, Stefano </a:t>
            </a:r>
            <a:r>
              <a:rPr lang="en-US" dirty="0" err="1">
                <a:solidFill>
                  <a:schemeClr val="bg1"/>
                </a:solidFill>
              </a:rPr>
              <a:t>Mastrostefano</a:t>
            </a:r>
            <a:r>
              <a:rPr lang="en-US" dirty="0">
                <a:solidFill>
                  <a:schemeClr val="bg1"/>
                </a:solidFill>
              </a:rPr>
              <a:t>, Sylvain </a:t>
            </a:r>
            <a:r>
              <a:rPr lang="en-US" dirty="0" err="1">
                <a:solidFill>
                  <a:schemeClr val="bg1"/>
                </a:solidFill>
              </a:rPr>
              <a:t>Brémond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Yueqiang</a:t>
            </a:r>
            <a:r>
              <a:rPr lang="en-US" dirty="0">
                <a:solidFill>
                  <a:schemeClr val="bg1"/>
                </a:solidFill>
              </a:rPr>
              <a:t> Liu, Yves </a:t>
            </a:r>
            <a:r>
              <a:rPr lang="en-US" dirty="0" err="1" smtClean="0">
                <a:solidFill>
                  <a:schemeClr val="bg1"/>
                </a:solidFill>
              </a:rPr>
              <a:t>Buravand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Wolfgang </a:t>
            </a:r>
            <a:r>
              <a:rPr lang="en-US" dirty="0" err="1" smtClean="0">
                <a:solidFill>
                  <a:schemeClr val="bg1"/>
                </a:solidFill>
              </a:rPr>
              <a:t>Zwingmann</a:t>
            </a:r>
            <a:endParaRPr lang="en-US" dirty="0">
              <a:solidFill>
                <a:schemeClr val="bg1"/>
              </a:solidFill>
            </a:endParaRPr>
          </a:p>
          <a:p>
            <a:pPr algn="r" eaLnBrk="0" hangingPunct="0"/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TF </a:t>
            </a:r>
            <a:r>
              <a:rPr lang="en-GB" dirty="0"/>
              <a:t>Leader : G. </a:t>
            </a:r>
            <a:r>
              <a:rPr lang="en-GB" dirty="0" err="1"/>
              <a:t>Falchetto</a:t>
            </a:r>
            <a:r>
              <a:rPr lang="en-GB" dirty="0"/>
              <a:t>  </a:t>
            </a:r>
            <a:br>
              <a:rPr lang="en-GB" dirty="0"/>
            </a:br>
            <a:r>
              <a:rPr lang="en-GB" dirty="0"/>
              <a:t>Deputies: </a:t>
            </a:r>
            <a:r>
              <a:rPr lang="en-GB" dirty="0" err="1"/>
              <a:t>D.Coster</a:t>
            </a:r>
            <a:r>
              <a:rPr lang="en-GB" dirty="0"/>
              <a:t>, R. Coelho 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EFDA CSU Contact Person: D. Kalupin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ACT2 - Resistive Wall Mode</a:t>
            </a:r>
            <a:endParaRPr lang="it-IT" dirty="0" smtClean="0"/>
          </a:p>
        </p:txBody>
      </p:sp>
      <p:sp>
        <p:nvSpPr>
          <p:cNvPr id="33794" name="CasellaDiTesto 4"/>
          <p:cNvSpPr txBox="1">
            <a:spLocks noChangeArrowheads="1"/>
          </p:cNvSpPr>
          <p:nvPr/>
        </p:nvSpPr>
        <p:spPr bwMode="auto">
          <a:xfrm>
            <a:off x="323850" y="6165850"/>
            <a:ext cx="667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WP12-ITM-</a:t>
            </a:r>
            <a:r>
              <a:rPr lang="en-US"/>
              <a:t>IMP12-ACT2-T1 Calin</a:t>
            </a:r>
            <a:r>
              <a:rPr lang="en-GB"/>
              <a:t> Atanasiu (MEdC Association)</a:t>
            </a:r>
            <a:endParaRPr lang="it-IT"/>
          </a:p>
        </p:txBody>
      </p:sp>
      <p:sp>
        <p:nvSpPr>
          <p:cNvPr id="33795" name="CasellaDiTesto 5"/>
          <p:cNvSpPr txBox="1">
            <a:spLocks noChangeArrowheads="1"/>
          </p:cNvSpPr>
          <p:nvPr/>
        </p:nvSpPr>
        <p:spPr bwMode="auto">
          <a:xfrm>
            <a:off x="323850" y="981075"/>
            <a:ext cx="842486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/>
              <a:t>New RWM code</a:t>
            </a:r>
            <a:endParaRPr lang="it-IT" dirty="0"/>
          </a:p>
          <a:p>
            <a:r>
              <a:rPr lang="en-GB" dirty="0"/>
              <a:t>A new code to </a:t>
            </a:r>
            <a:r>
              <a:rPr lang="en-US" dirty="0"/>
              <a:t>calculate the response of a 3D thin multiple connected wall to an external kink mode (a RWM mode) in diverted </a:t>
            </a:r>
            <a:r>
              <a:rPr lang="en-US" dirty="0" err="1"/>
              <a:t>axisymmetrical</a:t>
            </a:r>
            <a:r>
              <a:rPr lang="en-US" dirty="0"/>
              <a:t> </a:t>
            </a:r>
            <a:r>
              <a:rPr lang="en-US" dirty="0" err="1"/>
              <a:t>tokamak</a:t>
            </a:r>
            <a:r>
              <a:rPr lang="en-US" dirty="0"/>
              <a:t> configurations by using orthogonal curvilinear coordinates in place of the Cartesian ones, has been developed.</a:t>
            </a:r>
          </a:p>
          <a:p>
            <a:endParaRPr lang="en-GB" b="1" dirty="0"/>
          </a:p>
          <a:p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  <a:p>
            <a:r>
              <a:rPr lang="en-US" b="1" dirty="0"/>
              <a:t>Analytical solutions</a:t>
            </a:r>
            <a:endParaRPr lang="it-IT" dirty="0"/>
          </a:p>
          <a:p>
            <a:r>
              <a:rPr lang="en-US" dirty="0"/>
              <a:t>To </a:t>
            </a:r>
            <a:r>
              <a:rPr lang="en-GB" dirty="0"/>
              <a:t>check our numerical results, an analytical model for a closed shell in both </a:t>
            </a:r>
            <a:r>
              <a:rPr lang="en-GB" dirty="0" err="1"/>
              <a:t>poloidal</a:t>
            </a:r>
            <a:r>
              <a:rPr lang="en-GB" dirty="0"/>
              <a:t> and </a:t>
            </a:r>
            <a:r>
              <a:rPr lang="en-GB" dirty="0" err="1"/>
              <a:t>toroidal</a:t>
            </a:r>
            <a:r>
              <a:rPr lang="en-GB" dirty="0"/>
              <a:t> directions, based on our single layer approach has been developed. Any combination of both </a:t>
            </a:r>
            <a:r>
              <a:rPr lang="en-GB" dirty="0" err="1"/>
              <a:t>poloidal</a:t>
            </a:r>
            <a:r>
              <a:rPr lang="en-GB" dirty="0"/>
              <a:t> and </a:t>
            </a:r>
            <a:r>
              <a:rPr lang="en-GB" dirty="0" err="1"/>
              <a:t>toroidal</a:t>
            </a:r>
            <a:r>
              <a:rPr lang="en-GB" dirty="0"/>
              <a:t> wave numbers is possible.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836712"/>
          </a:xfrm>
        </p:spPr>
        <p:txBody>
          <a:bodyPr/>
          <a:lstStyle/>
          <a:p>
            <a:r>
              <a:rPr lang="it-IT" dirty="0" smtClean="0"/>
              <a:t>ACT2 – </a:t>
            </a:r>
            <a:r>
              <a:rPr lang="it-IT" dirty="0" err="1" smtClean="0"/>
              <a:t>equilibrium</a:t>
            </a:r>
            <a:r>
              <a:rPr lang="it-IT" dirty="0" smtClean="0"/>
              <a:t> with </a:t>
            </a:r>
            <a:r>
              <a:rPr lang="it-IT" dirty="0"/>
              <a:t>f</a:t>
            </a:r>
            <a:r>
              <a:rPr lang="it-IT" dirty="0" smtClean="0"/>
              <a:t>low</a:t>
            </a:r>
          </a:p>
        </p:txBody>
      </p:sp>
      <p:sp>
        <p:nvSpPr>
          <p:cNvPr id="35842" name="CasellaDiTesto 4"/>
          <p:cNvSpPr txBox="1">
            <a:spLocks noChangeArrowheads="1"/>
          </p:cNvSpPr>
          <p:nvPr/>
        </p:nvSpPr>
        <p:spPr bwMode="auto">
          <a:xfrm>
            <a:off x="606425" y="6262688"/>
            <a:ext cx="4891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/>
              <a:t>WP12-ITM-IMP12-ACT2-01/Hellenic Republic - Georgios Poulipoulis </a:t>
            </a:r>
          </a:p>
        </p:txBody>
      </p:sp>
      <p:pic>
        <p:nvPicPr>
          <p:cNvPr id="35843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412875"/>
            <a:ext cx="56880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asellaDiTesto 7"/>
          <p:cNvSpPr txBox="1">
            <a:spLocks noChangeArrowheads="1"/>
          </p:cNvSpPr>
          <p:nvPr/>
        </p:nvSpPr>
        <p:spPr bwMode="auto">
          <a:xfrm>
            <a:off x="755650" y="5341938"/>
            <a:ext cx="6378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perpendicular</a:t>
            </a:r>
            <a:r>
              <a:rPr lang="it-IT" dirty="0"/>
              <a:t> flow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yet</a:t>
            </a:r>
            <a:r>
              <a:rPr lang="it-IT" dirty="0"/>
              <a:t> </a:t>
            </a:r>
            <a:r>
              <a:rPr lang="it-IT" dirty="0" err="1"/>
              <a:t>included</a:t>
            </a:r>
            <a:r>
              <a:rPr lang="it-IT" dirty="0"/>
              <a:t>, work in progress.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95963" y="2097424"/>
            <a:ext cx="3153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Solovev</a:t>
            </a:r>
            <a:r>
              <a:rPr lang="it-IT" dirty="0"/>
              <a:t> </a:t>
            </a:r>
            <a:r>
              <a:rPr lang="it-IT" dirty="0" err="1" smtClean="0"/>
              <a:t>type</a:t>
            </a:r>
            <a:r>
              <a:rPr lang="it-IT" dirty="0" smtClean="0"/>
              <a:t> </a:t>
            </a:r>
            <a:r>
              <a:rPr lang="it-IT" dirty="0" err="1" smtClean="0"/>
              <a:t>equilibrium</a:t>
            </a:r>
            <a:r>
              <a:rPr lang="it-IT" dirty="0" smtClean="0"/>
              <a:t> with </a:t>
            </a:r>
            <a:r>
              <a:rPr lang="it-IT" dirty="0" err="1" smtClean="0"/>
              <a:t>parallel</a:t>
            </a:r>
            <a:r>
              <a:rPr lang="it-IT" dirty="0" smtClean="0"/>
              <a:t> plasma flow.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Mach </a:t>
            </a:r>
            <a:r>
              <a:rPr lang="it-IT" dirty="0" err="1" smtClean="0"/>
              <a:t>number</a:t>
            </a:r>
            <a:r>
              <a:rPr lang="it-IT" dirty="0" smtClean="0"/>
              <a:t> on 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0.1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795963" y="2894416"/>
                <a:ext cx="2063642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it-IT" b="0" i="1" smtClean="0">
                              <a:latin typeface="Cambria Math"/>
                            </a:rPr>
                            <m:t>/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𝑓𝑙𝑜𝑤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=0.054</m:t>
                      </m:r>
                    </m:oMath>
                  </m:oMathPara>
                </a14:m>
                <a:endParaRPr lang="it-IT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𝑤𝑖𝑡h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𝑓𝑙𝑜𝑤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=0.047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963" y="2894416"/>
                <a:ext cx="2063642" cy="693460"/>
              </a:xfrm>
              <a:prstGeom prst="rect">
                <a:avLst/>
              </a:prstGeom>
              <a:blipFill rotWithShape="1">
                <a:blip r:embed="rId4"/>
                <a:stretch>
                  <a:fillRect b="-43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3"/>
          <p:cNvSpPr>
            <a:spLocks noGrp="1"/>
          </p:cNvSpPr>
          <p:nvPr>
            <p:ph type="title"/>
          </p:nvPr>
        </p:nvSpPr>
        <p:spPr>
          <a:xfrm>
            <a:off x="3203849" y="0"/>
            <a:ext cx="5940152" cy="549275"/>
          </a:xfrm>
        </p:spPr>
        <p:txBody>
          <a:bodyPr/>
          <a:lstStyle/>
          <a:p>
            <a:r>
              <a:rPr lang="en-US" dirty="0" smtClean="0"/>
              <a:t>Act 3 </a:t>
            </a:r>
            <a:r>
              <a:rPr lang="en-US" dirty="0"/>
              <a:t>- Verification and Validation </a:t>
            </a:r>
            <a:endParaRPr lang="it-IT" dirty="0" smtClean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165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T1: Continued validation of the EQUAL equilibrium reconstruction code on JET data.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T2: Continued validation of the EQUAL equilibrium reconstruction code on Tore Supra data.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T3: Verification of equilibrium and MHD stability codes (CHEASE, HELENA, SPIDER, MARS, MARS-F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908720"/>
          </a:xfrm>
        </p:spPr>
        <p:txBody>
          <a:bodyPr/>
          <a:lstStyle/>
          <a:p>
            <a:r>
              <a:rPr lang="it-IT" dirty="0" smtClean="0"/>
              <a:t>ACT3 – T1/T2  EQUAL </a:t>
            </a:r>
            <a:r>
              <a:rPr lang="it-IT" dirty="0" err="1" smtClean="0"/>
              <a:t>reconstruction</a:t>
            </a:r>
            <a:r>
              <a:rPr lang="it-IT" dirty="0" smtClean="0"/>
              <a:t> </a:t>
            </a:r>
            <a:r>
              <a:rPr lang="it-IT" dirty="0" err="1" smtClean="0"/>
              <a:t>equilibrium</a:t>
            </a:r>
            <a:r>
              <a:rPr lang="it-IT" dirty="0" smtClean="0"/>
              <a:t> code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507413" cy="547246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/>
              <a:t>Status and Achievements 2012:</a:t>
            </a:r>
            <a:endParaRPr lang="it-IT" dirty="0"/>
          </a:p>
          <a:p>
            <a:pPr lvl="1">
              <a:defRPr/>
            </a:pPr>
            <a:r>
              <a:rPr lang="en-GB" dirty="0" smtClean="0"/>
              <a:t>Upgrade </a:t>
            </a:r>
            <a:r>
              <a:rPr lang="en-GB" dirty="0"/>
              <a:t>of EQUAL code, actor and workflow to UAL 4.10a</a:t>
            </a:r>
            <a:endParaRPr lang="it-IT" dirty="0"/>
          </a:p>
          <a:p>
            <a:pPr lvl="1">
              <a:defRPr/>
            </a:pPr>
            <a:r>
              <a:rPr lang="en-GB" dirty="0" smtClean="0"/>
              <a:t>Installation </a:t>
            </a:r>
            <a:r>
              <a:rPr lang="en-GB" dirty="0"/>
              <a:t>of EQUAL on Tore Supra computers in collaboration with </a:t>
            </a:r>
            <a:r>
              <a:rPr lang="en-GB" dirty="0" err="1"/>
              <a:t>R.Masset</a:t>
            </a:r>
            <a:r>
              <a:rPr lang="en-GB" dirty="0"/>
              <a:t> and </a:t>
            </a:r>
            <a:r>
              <a:rPr lang="en-GB" dirty="0" err="1"/>
              <a:t>P.Lotte</a:t>
            </a:r>
            <a:r>
              <a:rPr lang="en-GB" dirty="0"/>
              <a:t> from CEA:</a:t>
            </a:r>
            <a:endParaRPr lang="it-IT" dirty="0"/>
          </a:p>
          <a:p>
            <a:pPr lvl="2">
              <a:defRPr/>
            </a:pPr>
            <a:r>
              <a:rPr lang="en-GB" dirty="0" smtClean="0"/>
              <a:t>EQUAL </a:t>
            </a:r>
            <a:r>
              <a:rPr lang="en-GB" dirty="0"/>
              <a:t>code on Gateway and on local computers kept identical according to ITM standards </a:t>
            </a:r>
            <a:endParaRPr lang="it-IT" dirty="0"/>
          </a:p>
          <a:p>
            <a:pPr lvl="2">
              <a:defRPr/>
            </a:pPr>
            <a:r>
              <a:rPr lang="en-GB" dirty="0" smtClean="0"/>
              <a:t>Interface </a:t>
            </a:r>
            <a:r>
              <a:rPr lang="en-GB" dirty="0"/>
              <a:t>with </a:t>
            </a:r>
            <a:r>
              <a:rPr lang="en-GB" dirty="0" err="1"/>
              <a:t>tslib</a:t>
            </a:r>
            <a:r>
              <a:rPr lang="en-GB" dirty="0"/>
              <a:t> (CEA) for reading TS data and fill CPOs used by EQUAL</a:t>
            </a:r>
            <a:endParaRPr lang="it-IT" dirty="0"/>
          </a:p>
          <a:p>
            <a:pPr lvl="2">
              <a:defRPr/>
            </a:pPr>
            <a:r>
              <a:rPr lang="en-GB" dirty="0" smtClean="0"/>
              <a:t>Writing </a:t>
            </a:r>
            <a:r>
              <a:rPr lang="en-GB" dirty="0"/>
              <a:t>back equilibrium CPO to </a:t>
            </a:r>
            <a:r>
              <a:rPr lang="en-GB" dirty="0" err="1"/>
              <a:t>tslib</a:t>
            </a:r>
            <a:r>
              <a:rPr lang="en-GB" dirty="0"/>
              <a:t> </a:t>
            </a:r>
            <a:endParaRPr lang="it-IT" dirty="0"/>
          </a:p>
          <a:p>
            <a:pPr lvl="2">
              <a:defRPr/>
            </a:pPr>
            <a:r>
              <a:rPr lang="en-GB" dirty="0" smtClean="0"/>
              <a:t>Licence </a:t>
            </a:r>
            <a:r>
              <a:rPr lang="en-GB" dirty="0"/>
              <a:t>for CEA to use ITM code EQUAL for Tore Supra data</a:t>
            </a:r>
            <a:endParaRPr lang="it-IT" dirty="0"/>
          </a:p>
          <a:p>
            <a:pPr marL="0" indent="0">
              <a:buFontTx/>
              <a:buNone/>
              <a:defRPr/>
            </a:pPr>
            <a:endParaRPr lang="it-IT" dirty="0"/>
          </a:p>
          <a:p>
            <a:pPr>
              <a:defRPr/>
            </a:pPr>
            <a:r>
              <a:rPr lang="en-GB" dirty="0"/>
              <a:t>Challenge for 2013:</a:t>
            </a:r>
            <a:endParaRPr lang="it-IT" dirty="0"/>
          </a:p>
          <a:p>
            <a:pPr lvl="1">
              <a:defRPr/>
            </a:pPr>
            <a:r>
              <a:rPr lang="en-GB" dirty="0" smtClean="0"/>
              <a:t>Verification </a:t>
            </a:r>
            <a:r>
              <a:rPr lang="en-GB" dirty="0"/>
              <a:t>(Validation) of Faraday rotation data for Tore Supra and JET</a:t>
            </a:r>
            <a:endParaRPr lang="it-IT" dirty="0"/>
          </a:p>
          <a:p>
            <a:pPr lvl="1">
              <a:defRPr/>
            </a:pPr>
            <a:r>
              <a:rPr lang="en-GB" dirty="0" smtClean="0"/>
              <a:t>Installation </a:t>
            </a:r>
            <a:r>
              <a:rPr lang="en-GB" dirty="0"/>
              <a:t>of EQUAL on JET JAC computer and interface with the PPF system (with </a:t>
            </a:r>
            <a:r>
              <a:rPr lang="en-GB" dirty="0" err="1"/>
              <a:t>V.Drozdov</a:t>
            </a:r>
            <a:r>
              <a:rPr lang="en-GB" dirty="0"/>
              <a:t> and </a:t>
            </a:r>
            <a:r>
              <a:rPr lang="en-GB" dirty="0" err="1"/>
              <a:t>M.Romanelli</a:t>
            </a:r>
            <a:r>
              <a:rPr lang="en-GB" dirty="0"/>
              <a:t>)</a:t>
            </a:r>
            <a:endParaRPr lang="it-IT" dirty="0"/>
          </a:p>
          <a:p>
            <a:pPr lvl="1">
              <a:defRPr/>
            </a:pPr>
            <a:r>
              <a:rPr lang="en-GB" dirty="0" smtClean="0"/>
              <a:t>EQUAL </a:t>
            </a:r>
            <a:r>
              <a:rPr lang="en-GB" dirty="0"/>
              <a:t>runs for TCV (with </a:t>
            </a:r>
            <a:r>
              <a:rPr lang="en-GB" dirty="0" err="1"/>
              <a:t>H.Reimerdes</a:t>
            </a:r>
            <a:r>
              <a:rPr lang="en-GB" dirty="0"/>
              <a:t>) and ASDEX  </a:t>
            </a:r>
            <a:endParaRPr lang="it-IT" dirty="0"/>
          </a:p>
          <a:p>
            <a:pPr lvl="1">
              <a:defRPr/>
            </a:pPr>
            <a:endParaRPr lang="it-IT" sz="1600" dirty="0"/>
          </a:p>
          <a:p>
            <a:pPr marL="0" lvl="1" indent="0">
              <a:buFontTx/>
              <a:buNone/>
              <a:defRPr/>
            </a:pPr>
            <a:endParaRPr lang="en-GB" sz="1600" dirty="0" smtClean="0"/>
          </a:p>
          <a:p>
            <a:pPr marL="0" lvl="1" indent="0">
              <a:buFontTx/>
              <a:buNone/>
              <a:defRPr/>
            </a:pPr>
            <a:r>
              <a:rPr lang="en-GB" sz="1600" dirty="0" smtClean="0"/>
              <a:t>(Wolfgang </a:t>
            </a:r>
            <a:r>
              <a:rPr lang="en-GB" sz="1600" dirty="0" err="1" smtClean="0"/>
              <a:t>Zwingmann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408113"/>
            <a:ext cx="530383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itolo 3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981075"/>
          </a:xfrm>
        </p:spPr>
        <p:txBody>
          <a:bodyPr/>
          <a:lstStyle/>
          <a:p>
            <a:r>
              <a:rPr lang="en-US" sz="2400" smtClean="0"/>
              <a:t>ACT3-T3  Verification of equilibrium and MHD stability codes (a)</a:t>
            </a:r>
            <a:endParaRPr lang="it-IT" sz="2400" smtClean="0"/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755650" y="981075"/>
            <a:ext cx="22320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Equilibrium codes</a:t>
            </a:r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5380038" y="1408113"/>
            <a:ext cx="3529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Purpose</a:t>
            </a:r>
            <a:r>
              <a:rPr lang="en-US"/>
              <a:t>: verification of IMP12 fixed equilibrium codes</a:t>
            </a:r>
          </a:p>
        </p:txBody>
      </p: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5380038" y="2171700"/>
            <a:ext cx="3529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Codes involved</a:t>
            </a:r>
            <a:r>
              <a:rPr lang="en-US"/>
              <a:t>: CHEASE, HELENA, SPIDER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5380038" y="2817813"/>
            <a:ext cx="3638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Method</a:t>
            </a:r>
            <a:r>
              <a:rPr lang="en-US"/>
              <a:t>: use output of the EQUAL code (ACT3-T2) as input and compare the results obtained using involved codes </a:t>
            </a:r>
          </a:p>
        </p:txBody>
      </p:sp>
      <p:pic>
        <p:nvPicPr>
          <p:cNvPr id="4199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463" y="4057650"/>
            <a:ext cx="44291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84138" y="4306888"/>
            <a:ext cx="4645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Results</a:t>
            </a:r>
            <a:r>
              <a:rPr lang="en-US"/>
              <a:t>: profiles (pressure, safety factor, ets.), metric coefficients for the transport and stability calculations are compared for TORE SUPRA equilibrium. Profiles are in agreement </a:t>
            </a:r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7115175" y="4551363"/>
            <a:ext cx="933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CHEASE</a:t>
            </a:r>
          </a:p>
          <a:p>
            <a:r>
              <a:rPr lang="en-US">
                <a:solidFill>
                  <a:srgbClr val="FF0000"/>
                </a:solidFill>
              </a:rPr>
              <a:t>SPIDER</a:t>
            </a:r>
          </a:p>
          <a:p>
            <a:r>
              <a:rPr lang="en-US">
                <a:solidFill>
                  <a:srgbClr val="00B050"/>
                </a:solidFill>
              </a:rPr>
              <a:t>HELENA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908050"/>
          </a:xfrm>
        </p:spPr>
        <p:txBody>
          <a:bodyPr/>
          <a:lstStyle/>
          <a:p>
            <a:r>
              <a:rPr lang="en-US" sz="2400" smtClean="0"/>
              <a:t>ACT3-T3  Verification of equilibrium and MHD stability codes (b)</a:t>
            </a:r>
            <a:endParaRPr lang="it-IT" sz="2400" smtClean="0"/>
          </a:p>
        </p:txBody>
      </p:sp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323850" y="1196975"/>
            <a:ext cx="273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Linear MHD stability codes</a:t>
            </a:r>
          </a:p>
        </p:txBody>
      </p:sp>
      <p:pic>
        <p:nvPicPr>
          <p:cNvPr id="4403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592263"/>
            <a:ext cx="51435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5340350" y="1612900"/>
            <a:ext cx="363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Purpose</a:t>
            </a:r>
            <a:r>
              <a:rPr lang="en-US"/>
              <a:t>: verify IMP12 linear MHD stability codes</a:t>
            </a:r>
          </a:p>
        </p:txBody>
      </p:sp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5292725" y="2530475"/>
            <a:ext cx="3851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Codes involved</a:t>
            </a:r>
            <a:r>
              <a:rPr lang="en-US"/>
              <a:t>: MARS, MARS-F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5340350" y="3094038"/>
            <a:ext cx="3803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Method</a:t>
            </a:r>
            <a:r>
              <a:rPr lang="en-US"/>
              <a:t>: compare eigenvalues and eigenfunction profiles for test equilibrium using involved codes</a:t>
            </a:r>
          </a:p>
        </p:txBody>
      </p:sp>
      <p:pic>
        <p:nvPicPr>
          <p:cNvPr id="4403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563" y="4113213"/>
            <a:ext cx="42084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10"/>
          <p:cNvSpPr txBox="1">
            <a:spLocks noChangeArrowheads="1"/>
          </p:cNvSpPr>
          <p:nvPr/>
        </p:nvSpPr>
        <p:spPr bwMode="auto">
          <a:xfrm>
            <a:off x="179388" y="4419600"/>
            <a:ext cx="41767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/>
              <a:t>Results</a:t>
            </a:r>
            <a:r>
              <a:rPr lang="en-US" sz="1600"/>
              <a:t>: eigenvalue and eigenfunction profiles are compared for test equilibrium unstable to the internal n=1 mode. Results are in agreement apart from the normalization coefficient. The reason for discrepancy is under investigations</a:t>
            </a: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3436938" y="5876925"/>
            <a:ext cx="919162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MARS</a:t>
            </a:r>
          </a:p>
          <a:p>
            <a:r>
              <a:rPr lang="en-US">
                <a:solidFill>
                  <a:srgbClr val="FF0000"/>
                </a:solidFill>
              </a:rPr>
              <a:t>MARS-F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Conclusions</a:t>
            </a:r>
          </a:p>
        </p:txBody>
      </p:sp>
      <p:sp>
        <p:nvSpPr>
          <p:cNvPr id="46082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Equilibrium MHD stability chain for stability studies in high beta plasma is developed (including 3D wall elements).</a:t>
            </a:r>
          </a:p>
          <a:p>
            <a:r>
              <a:rPr lang="en-US" smtClean="0"/>
              <a:t>Verification of the codes in the equilibrium MHD stability chain is in progress.</a:t>
            </a:r>
          </a:p>
          <a:p>
            <a:r>
              <a:rPr lang="en-US" smtClean="0"/>
              <a:t>Free boundary equilibrium and NTM stability modules are integrated in the ETS workflow.  </a:t>
            </a:r>
          </a:p>
          <a:p>
            <a:r>
              <a:rPr lang="en-US" smtClean="0"/>
              <a:t>Free boundary code coupling with feedback controller is in progress.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Plans for 2013, Challenges</a:t>
            </a:r>
            <a:endParaRPr lang="it-IT" smtClean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Cross validation of the codes</a:t>
            </a:r>
          </a:p>
          <a:p>
            <a:pPr>
              <a:defRPr/>
            </a:pPr>
            <a:r>
              <a:rPr lang="en-US" dirty="0" smtClean="0"/>
              <a:t>Integration of IMP12 codes in the various workflows (transport, turbulence, heating).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Integration of the codes with controllers developed by EDRG.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New codes</a:t>
            </a:r>
          </a:p>
          <a:p>
            <a:pPr lvl="1">
              <a:defRPr/>
            </a:pPr>
            <a:r>
              <a:rPr lang="en-US" dirty="0" smtClean="0"/>
              <a:t>3D equilibrium (stability)</a:t>
            </a:r>
          </a:p>
          <a:p>
            <a:pPr lvl="1">
              <a:defRPr/>
            </a:pPr>
            <a:r>
              <a:rPr lang="en-US" dirty="0" smtClean="0"/>
              <a:t>non-linear codes</a:t>
            </a:r>
          </a:p>
          <a:p>
            <a:pPr>
              <a:defRPr/>
            </a:pPr>
            <a:r>
              <a:rPr lang="en-US" dirty="0" smtClean="0"/>
              <a:t>Additional codes will be ported to ITM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Codes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79388" y="836613"/>
          <a:ext cx="8784975" cy="569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6999"/>
                <a:gridCol w="3210124"/>
                <a:gridCol w="3847852"/>
              </a:tblGrid>
              <a:tr h="611952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CarMa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Linear MHD </a:t>
                      </a:r>
                      <a:r>
                        <a:rPr lang="it-IT" sz="1400" dirty="0" err="1" smtClean="0"/>
                        <a:t>stability</a:t>
                      </a:r>
                      <a:r>
                        <a:rPr lang="it-IT" sz="1400" dirty="0" smtClean="0"/>
                        <a:t> code (RWM)</a:t>
                      </a:r>
                      <a:r>
                        <a:rPr lang="it-IT" sz="1400" baseline="0" dirty="0" smtClean="0"/>
                        <a:t> 3D </a:t>
                      </a:r>
                      <a:r>
                        <a:rPr lang="it-IT" sz="1400" baseline="0" dirty="0" err="1" smtClean="0"/>
                        <a:t>wall</a:t>
                      </a:r>
                      <a:r>
                        <a:rPr lang="it-IT" sz="1400" baseline="0" dirty="0"/>
                        <a:t>.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Tested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actor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integrated</a:t>
                      </a:r>
                      <a:r>
                        <a:rPr lang="it-IT" sz="1400" dirty="0" smtClean="0"/>
                        <a:t> in </a:t>
                      </a:r>
                      <a:r>
                        <a:rPr lang="it-IT" sz="1400" dirty="0" err="1" smtClean="0"/>
                        <a:t>stability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chain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workflow</a:t>
                      </a:r>
                      <a:r>
                        <a:rPr lang="it-IT" sz="1400" baseline="0" dirty="0" smtClean="0"/>
                        <a:t>. Work on the 3D </a:t>
                      </a:r>
                      <a:r>
                        <a:rPr lang="it-IT" sz="1400" baseline="0" dirty="0" err="1" smtClean="0"/>
                        <a:t>wall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description</a:t>
                      </a:r>
                      <a:r>
                        <a:rPr lang="it-IT" sz="1400" baseline="0" dirty="0" smtClean="0"/>
                        <a:t> in ITM </a:t>
                      </a:r>
                      <a:r>
                        <a:rPr lang="it-IT" sz="1400" baseline="0" dirty="0" err="1" smtClean="0"/>
                        <a:t>is</a:t>
                      </a:r>
                      <a:r>
                        <a:rPr lang="it-IT" sz="1400" baseline="0" dirty="0" smtClean="0"/>
                        <a:t> in progress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MARS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Linear MHD </a:t>
                      </a:r>
                      <a:r>
                        <a:rPr lang="it-IT" sz="1400" dirty="0" err="1" smtClean="0"/>
                        <a:t>stability</a:t>
                      </a:r>
                      <a:r>
                        <a:rPr lang="it-IT" sz="1400" dirty="0" smtClean="0"/>
                        <a:t> code (</a:t>
                      </a:r>
                      <a:r>
                        <a:rPr lang="it-IT" sz="1400" dirty="0" err="1" smtClean="0"/>
                        <a:t>ideal</a:t>
                      </a:r>
                      <a:r>
                        <a:rPr lang="it-IT" sz="1400" dirty="0" smtClean="0"/>
                        <a:t> and resistive)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Tested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actor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integrated</a:t>
                      </a:r>
                      <a:r>
                        <a:rPr lang="it-IT" sz="1400" dirty="0" smtClean="0"/>
                        <a:t> inside a</a:t>
                      </a:r>
                      <a:r>
                        <a:rPr lang="it-IT" sz="1400" baseline="0" dirty="0" smtClean="0"/>
                        <a:t> IMP5 </a:t>
                      </a:r>
                      <a:r>
                        <a:rPr lang="it-IT" sz="1400" baseline="0" smtClean="0"/>
                        <a:t>workflow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MARS-F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Linear MHD </a:t>
                      </a:r>
                      <a:r>
                        <a:rPr lang="it-IT" sz="1400" dirty="0" err="1" smtClean="0"/>
                        <a:t>stability</a:t>
                      </a:r>
                      <a:r>
                        <a:rPr lang="it-IT" sz="1400" dirty="0" smtClean="0"/>
                        <a:t> code (</a:t>
                      </a:r>
                      <a:r>
                        <a:rPr lang="it-IT" sz="1400" dirty="0" err="1" smtClean="0"/>
                        <a:t>ideal</a:t>
                      </a:r>
                      <a:r>
                        <a:rPr lang="it-IT" sz="1400" dirty="0" smtClean="0"/>
                        <a:t> and resistive, RWM</a:t>
                      </a:r>
                      <a:r>
                        <a:rPr lang="it-IT" sz="1400" baseline="0" dirty="0" smtClean="0"/>
                        <a:t> with feedback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Integrated</a:t>
                      </a:r>
                      <a:r>
                        <a:rPr lang="it-IT" sz="1400" dirty="0" smtClean="0"/>
                        <a:t> inside the Equilibrium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stability</a:t>
                      </a:r>
                      <a:r>
                        <a:rPr lang="it-IT" sz="1400" baseline="0" dirty="0" smtClean="0"/>
                        <a:t> CHAIN </a:t>
                      </a:r>
                      <a:r>
                        <a:rPr lang="it-IT" sz="1400" baseline="0" dirty="0" err="1" smtClean="0"/>
                        <a:t>workflow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ILSA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Linear MHD </a:t>
                      </a:r>
                      <a:r>
                        <a:rPr lang="it-IT" sz="1400" dirty="0" err="1" smtClean="0"/>
                        <a:t>stability</a:t>
                      </a:r>
                      <a:r>
                        <a:rPr lang="it-IT" sz="1400" dirty="0" smtClean="0"/>
                        <a:t> (</a:t>
                      </a:r>
                      <a:r>
                        <a:rPr lang="it-IT" sz="1400" dirty="0" err="1" smtClean="0"/>
                        <a:t>edge</a:t>
                      </a:r>
                      <a:r>
                        <a:rPr lang="it-IT" sz="1400" dirty="0" smtClean="0"/>
                        <a:t> and global MHD </a:t>
                      </a:r>
                      <a:r>
                        <a:rPr lang="it-IT" sz="1400" dirty="0" err="1" smtClean="0"/>
                        <a:t>modes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Tested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actor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integrated</a:t>
                      </a:r>
                      <a:r>
                        <a:rPr lang="it-IT" sz="1400" baseline="0" dirty="0" smtClean="0"/>
                        <a:t> in </a:t>
                      </a:r>
                      <a:r>
                        <a:rPr lang="it-IT" sz="1400" baseline="0" dirty="0" err="1" smtClean="0"/>
                        <a:t>equilibrium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stability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chain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CHEASE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Fixed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equilibrium</a:t>
                      </a:r>
                      <a:r>
                        <a:rPr lang="it-IT" sz="1400" dirty="0" smtClean="0"/>
                        <a:t> solver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Well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tested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actor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integrated</a:t>
                      </a:r>
                      <a:r>
                        <a:rPr lang="it-IT" sz="1400" dirty="0" smtClean="0"/>
                        <a:t> in the </a:t>
                      </a:r>
                      <a:r>
                        <a:rPr lang="it-IT" sz="1400" dirty="0" err="1" smtClean="0"/>
                        <a:t>stability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chain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SPIDER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Fixed</a:t>
                      </a:r>
                      <a:r>
                        <a:rPr lang="it-IT" sz="1400" dirty="0" smtClean="0"/>
                        <a:t> and Free </a:t>
                      </a:r>
                      <a:r>
                        <a:rPr lang="it-IT" sz="1400" dirty="0" err="1" smtClean="0"/>
                        <a:t>boundary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equilibrium</a:t>
                      </a:r>
                      <a:r>
                        <a:rPr lang="it-IT" sz="1400" dirty="0" smtClean="0"/>
                        <a:t> code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Fixed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boundary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version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tested</a:t>
                      </a:r>
                      <a:r>
                        <a:rPr lang="it-IT" sz="1400" baseline="0" dirty="0" smtClean="0"/>
                        <a:t> and </a:t>
                      </a:r>
                      <a:r>
                        <a:rPr lang="it-IT" sz="1400" baseline="0" dirty="0" err="1" smtClean="0"/>
                        <a:t>integrated</a:t>
                      </a:r>
                      <a:r>
                        <a:rPr lang="it-IT" sz="1400" baseline="0" dirty="0" smtClean="0"/>
                        <a:t> in the ETS.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CAXE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Fixed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boundary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ITM </a:t>
                      </a:r>
                      <a:r>
                        <a:rPr lang="it-IT" sz="1400" dirty="0" err="1" smtClean="0"/>
                        <a:t>module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KINX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Linear </a:t>
                      </a:r>
                      <a:r>
                        <a:rPr lang="it-IT" sz="1400" dirty="0" err="1" smtClean="0"/>
                        <a:t>stability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ITM </a:t>
                      </a:r>
                      <a:r>
                        <a:rPr lang="it-IT" sz="1400" dirty="0" err="1" smtClean="0"/>
                        <a:t>module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NTMwf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NTM code (</a:t>
                      </a:r>
                      <a:r>
                        <a:rPr lang="it-IT" sz="1400" dirty="0" err="1" smtClean="0"/>
                        <a:t>island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width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dynamic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Integrated</a:t>
                      </a:r>
                      <a:r>
                        <a:rPr lang="it-IT" sz="1400" dirty="0" smtClean="0"/>
                        <a:t> with the ETS in a </a:t>
                      </a:r>
                      <a:r>
                        <a:rPr lang="it-IT" sz="1400" dirty="0" err="1" smtClean="0"/>
                        <a:t>workflow</a:t>
                      </a:r>
                      <a:r>
                        <a:rPr lang="it-IT" sz="1400" dirty="0" smtClean="0"/>
                        <a:t>.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Equal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Reconstruction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equilibrium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sover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Tested</a:t>
                      </a:r>
                      <a:r>
                        <a:rPr lang="it-IT" sz="1400" dirty="0" smtClean="0"/>
                        <a:t> and </a:t>
                      </a:r>
                      <a:r>
                        <a:rPr lang="it-IT" sz="1400" dirty="0" err="1" smtClean="0"/>
                        <a:t>integrated</a:t>
                      </a:r>
                      <a:r>
                        <a:rPr lang="it-IT" sz="1400" dirty="0" smtClean="0"/>
                        <a:t> in </a:t>
                      </a:r>
                      <a:r>
                        <a:rPr lang="it-IT" sz="1400" dirty="0" err="1" smtClean="0"/>
                        <a:t>equilibrium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stability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chain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FreeBie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Free </a:t>
                      </a:r>
                      <a:r>
                        <a:rPr lang="it-IT" sz="1400" dirty="0" err="1" smtClean="0"/>
                        <a:t>Boundary</a:t>
                      </a:r>
                      <a:r>
                        <a:rPr lang="it-IT" sz="1400" dirty="0" smtClean="0"/>
                        <a:t> Equilibrium Code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Integrated</a:t>
                      </a:r>
                      <a:r>
                        <a:rPr lang="it-IT" sz="1400" dirty="0" smtClean="0"/>
                        <a:t> with the ETS in a </a:t>
                      </a:r>
                      <a:r>
                        <a:rPr lang="it-IT" sz="1400" dirty="0" err="1" smtClean="0"/>
                        <a:t>workflow</a:t>
                      </a:r>
                      <a:r>
                        <a:rPr lang="it-IT" sz="1400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Cedres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Free </a:t>
                      </a:r>
                      <a:r>
                        <a:rPr lang="it-IT" sz="1400" dirty="0" err="1" smtClean="0"/>
                        <a:t>Boundary</a:t>
                      </a:r>
                      <a:r>
                        <a:rPr lang="it-IT" sz="1400" dirty="0" smtClean="0"/>
                        <a:t> Equilibrium Code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Integrated</a:t>
                      </a:r>
                      <a:r>
                        <a:rPr lang="it-IT" sz="1400" dirty="0" smtClean="0"/>
                        <a:t> with the ETS in a </a:t>
                      </a:r>
                      <a:r>
                        <a:rPr lang="it-IT" sz="1400" dirty="0" err="1" smtClean="0"/>
                        <a:t>workflow</a:t>
                      </a:r>
                      <a:r>
                        <a:rPr lang="it-IT" sz="140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IMP12 tasks in 2012</a:t>
            </a:r>
            <a:endParaRPr lang="it-IT" smtClean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5435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ACT1 - Integration </a:t>
            </a:r>
            <a:r>
              <a:rPr lang="en-US" dirty="0"/>
              <a:t>of equilibrium and MHD modules into ITM Workflows and Maintenance of IMP12 codes (PS)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ACT2 - Development </a:t>
            </a:r>
            <a:r>
              <a:rPr lang="en-US" dirty="0"/>
              <a:t>and integration of standalone MHD modules and codes (BS)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ACT3 - Verification </a:t>
            </a:r>
            <a:r>
              <a:rPr lang="en-US" dirty="0"/>
              <a:t>and Validation (PS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/>
              <a:t>Number of active members in 2012: 30</a:t>
            </a:r>
          </a:p>
          <a:p>
            <a:pPr lvl="1">
              <a:defRPr/>
            </a:pPr>
            <a:r>
              <a:rPr lang="en-US" dirty="0"/>
              <a:t>2.66 </a:t>
            </a:r>
            <a:r>
              <a:rPr lang="en-US" dirty="0" err="1"/>
              <a:t>ppy</a:t>
            </a:r>
            <a:r>
              <a:rPr lang="en-US" dirty="0"/>
              <a:t> (Priority Support)</a:t>
            </a:r>
          </a:p>
          <a:p>
            <a:pPr lvl="1">
              <a:defRPr/>
            </a:pPr>
            <a:r>
              <a:rPr lang="en-US" dirty="0"/>
              <a:t>4.22 </a:t>
            </a:r>
            <a:r>
              <a:rPr lang="en-US" dirty="0" err="1"/>
              <a:t>ppy</a:t>
            </a:r>
            <a:r>
              <a:rPr lang="en-US" dirty="0"/>
              <a:t> (Baseline Support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number of proposals: 19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3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764704"/>
          </a:xfrm>
        </p:spPr>
        <p:txBody>
          <a:bodyPr>
            <a:noAutofit/>
          </a:bodyPr>
          <a:lstStyle/>
          <a:p>
            <a:r>
              <a:rPr lang="en-US" sz="2400" dirty="0" smtClean="0"/>
              <a:t>ACT1 - Integration </a:t>
            </a:r>
            <a:r>
              <a:rPr lang="en-US" sz="2400" dirty="0"/>
              <a:t>of equilibrium and MHD modules into ITM Workflows</a:t>
            </a:r>
            <a:endParaRPr lang="it-IT" sz="2400" dirty="0" smtClean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8313" y="980728"/>
            <a:ext cx="8507412" cy="554389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/>
              <a:t>T1: Equilibrium and MHD stability chain (MARS-F, </a:t>
            </a:r>
            <a:r>
              <a:rPr lang="en-US" dirty="0" err="1" smtClean="0"/>
              <a:t>CarMa,ILSA,CHEASE,SPIDER,HELENA,EQUAL,CAXE,KINX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1800"/>
              </a:spcBef>
              <a:defRPr/>
            </a:pPr>
            <a:r>
              <a:rPr lang="en-US" dirty="0"/>
              <a:t>T2: Integration of MHD modules with the European Transport Solver (</a:t>
            </a:r>
            <a:r>
              <a:rPr lang="en-US" dirty="0" err="1" smtClean="0"/>
              <a:t>NTMwf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1800"/>
              </a:spcBef>
              <a:defRPr/>
            </a:pPr>
            <a:r>
              <a:rPr lang="en-US" dirty="0"/>
              <a:t>T3: Integration of free boundary equilibrium codes with the European Transport Solver (</a:t>
            </a:r>
            <a:r>
              <a:rPr lang="en-US" dirty="0" smtClean="0"/>
              <a:t>FREEBIE, </a:t>
            </a:r>
            <a:r>
              <a:rPr lang="en-US" dirty="0"/>
              <a:t>CEDRES)</a:t>
            </a:r>
          </a:p>
          <a:p>
            <a:pPr>
              <a:spcBef>
                <a:spcPts val="1800"/>
              </a:spcBef>
              <a:defRPr/>
            </a:pPr>
            <a:r>
              <a:rPr lang="en-US" dirty="0"/>
              <a:t>T4: Coupling of free boundary equilibrium codes with a feedback controller (</a:t>
            </a:r>
            <a:r>
              <a:rPr lang="en-US" dirty="0" smtClean="0"/>
              <a:t>FREEBIE</a:t>
            </a:r>
            <a:r>
              <a:rPr lang="en-US" dirty="0"/>
              <a:t>, CEDRES)</a:t>
            </a:r>
          </a:p>
          <a:p>
            <a:pPr>
              <a:spcBef>
                <a:spcPts val="1800"/>
              </a:spcBef>
              <a:defRPr/>
            </a:pPr>
            <a:r>
              <a:rPr lang="en-US" dirty="0"/>
              <a:t>T5: MHD control workflow (MARS-F</a:t>
            </a:r>
            <a:r>
              <a:rPr lang="en-US" dirty="0" smtClean="0"/>
              <a:t>) </a:t>
            </a:r>
          </a:p>
          <a:p>
            <a:pPr>
              <a:spcBef>
                <a:spcPts val="1800"/>
              </a:spcBef>
              <a:defRPr/>
            </a:pPr>
            <a:r>
              <a:rPr lang="en-US" dirty="0"/>
              <a:t>T6: Maintenance of codes belonging to the above </a:t>
            </a:r>
            <a:r>
              <a:rPr lang="en-US" dirty="0" smtClean="0"/>
              <a:t>workflows</a:t>
            </a:r>
            <a:endParaRPr lang="en-US" dirty="0"/>
          </a:p>
          <a:p>
            <a:pPr lvl="1">
              <a:spcBef>
                <a:spcPts val="1800"/>
              </a:spcBef>
              <a:defRPr/>
            </a:pPr>
            <a:r>
              <a:rPr lang="en-US" dirty="0" smtClean="0"/>
              <a:t>Introduction of COCOS number.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ACT1-T1 MHD stability chain (a)</a:t>
            </a:r>
            <a:endParaRPr lang="it-IT" smtClean="0"/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439863"/>
            <a:ext cx="571658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797550" y="1557338"/>
            <a:ext cx="3346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Purpose of the chain</a:t>
            </a:r>
            <a:r>
              <a:rPr lang="en-US"/>
              <a:t>: study linear stability of the high </a:t>
            </a:r>
            <a:r>
              <a:rPr lang="el-GR"/>
              <a:t>β</a:t>
            </a:r>
            <a:r>
              <a:rPr lang="sv-SE"/>
              <a:t> plasmas (ideal kink modes, Resistive Wall Modes)</a:t>
            </a:r>
            <a:r>
              <a:rPr lang="en-US"/>
              <a:t>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005138" y="981075"/>
            <a:ext cx="3565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EQUAL → CHEASE → MARS-F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784850" y="3143250"/>
            <a:ext cx="33718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/>
              <a:t>Codes </a:t>
            </a:r>
            <a:r>
              <a:rPr lang="en-US" sz="1600" b="1"/>
              <a:t>:</a:t>
            </a:r>
            <a:endParaRPr lang="en-US" sz="1600"/>
          </a:p>
          <a:p>
            <a:pPr lvl="1"/>
            <a:r>
              <a:rPr lang="en-US" sz="1600"/>
              <a:t>EQUAL – free-boundary reconstruction equilibrium code</a:t>
            </a:r>
          </a:p>
          <a:p>
            <a:pPr lvl="1"/>
            <a:r>
              <a:rPr lang="en-US" sz="1600"/>
              <a:t>CHEASE – fixed boundary equilibrium code</a:t>
            </a:r>
          </a:p>
          <a:p>
            <a:pPr lvl="1"/>
            <a:r>
              <a:rPr lang="en-US" sz="1600"/>
              <a:t>MARS-F – linear MHD stability code</a:t>
            </a: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3492500" y="3225800"/>
            <a:ext cx="2592388" cy="3540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3948113" y="3716338"/>
            <a:ext cx="2136775" cy="57626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4067175" y="4292600"/>
            <a:ext cx="208915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611188" y="5251450"/>
            <a:ext cx="7296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/>
              <a:t>Input</a:t>
            </a:r>
            <a:r>
              <a:rPr lang="en-US" sz="1600"/>
              <a:t>: tokamak description</a:t>
            </a:r>
          </a:p>
          <a:p>
            <a:r>
              <a:rPr lang="en-US" sz="1600" b="1" u="sng"/>
              <a:t>Output</a:t>
            </a:r>
            <a:r>
              <a:rPr lang="en-US" sz="1600"/>
              <a:t>: Eigenvalue and eigenfunctions (plotted using ualpython actor) of the MHD mode</a:t>
            </a:r>
          </a:p>
          <a:p>
            <a:r>
              <a:rPr lang="en-US" sz="1600" b="1" u="sng"/>
              <a:t>Workflow status</a:t>
            </a:r>
            <a:r>
              <a:rPr lang="en-US" sz="1600"/>
              <a:t>: tested for JET pulse (include ACT3-T1 results on EQUAL)  </a:t>
            </a:r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2700338" y="4633913"/>
            <a:ext cx="935037" cy="8826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1554163"/>
            <a:ext cx="614521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ACT1-T1 MHD stability chain (b)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6273800" y="1676400"/>
            <a:ext cx="287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Purpose</a:t>
            </a:r>
            <a:r>
              <a:rPr lang="en-US"/>
              <a:t>: study linear MHD stability of the high  </a:t>
            </a:r>
            <a:r>
              <a:rPr lang="el-GR"/>
              <a:t>β</a:t>
            </a:r>
            <a:r>
              <a:rPr lang="sv-SE"/>
              <a:t> plasma </a:t>
            </a:r>
            <a:r>
              <a:rPr lang="en-US"/>
              <a:t>using</a:t>
            </a:r>
            <a:r>
              <a:rPr lang="sv-SE"/>
              <a:t> realistic </a:t>
            </a:r>
            <a:r>
              <a:rPr lang="en-US"/>
              <a:t>model</a:t>
            </a:r>
            <a:r>
              <a:rPr lang="sv-SE"/>
              <a:t> of the  3D wall </a:t>
            </a:r>
            <a:endParaRPr lang="en-US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036888" y="981075"/>
            <a:ext cx="2249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CHEASE → CarMa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6273800" y="2884488"/>
            <a:ext cx="28956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latin typeface="+mn-lt"/>
              </a:rPr>
              <a:t>Codes </a:t>
            </a:r>
            <a:r>
              <a:rPr lang="en-US" sz="1600" b="1" dirty="0">
                <a:latin typeface="+mn-lt"/>
              </a:rPr>
              <a:t>:</a:t>
            </a:r>
            <a:endParaRPr lang="en-US" sz="1600" dirty="0">
              <a:latin typeface="+mn-lt"/>
            </a:endParaRPr>
          </a:p>
          <a:p>
            <a:pPr marL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CHEASE – fixed boundary equilibrium code</a:t>
            </a:r>
          </a:p>
          <a:p>
            <a:pPr marL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CarMa</a:t>
            </a:r>
            <a:r>
              <a:rPr lang="en-US" dirty="0">
                <a:latin typeface="+mn-lt"/>
              </a:rPr>
              <a:t> – linear MHD stability code</a:t>
            </a: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3948113" y="3068638"/>
            <a:ext cx="2644775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4572000" y="3746500"/>
            <a:ext cx="2020888" cy="47466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TextBox 15"/>
          <p:cNvSpPr txBox="1">
            <a:spLocks noChangeArrowheads="1"/>
          </p:cNvSpPr>
          <p:nvPr/>
        </p:nvSpPr>
        <p:spPr bwMode="auto">
          <a:xfrm>
            <a:off x="385763" y="4941888"/>
            <a:ext cx="7296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Input</a:t>
            </a:r>
            <a:r>
              <a:rPr lang="en-US"/>
              <a:t>: equilibrium and wall geometry</a:t>
            </a:r>
          </a:p>
          <a:p>
            <a:r>
              <a:rPr lang="en-US" b="1" u="sng"/>
              <a:t>Output</a:t>
            </a:r>
            <a:r>
              <a:rPr lang="en-US"/>
              <a:t>: eigenvalue and eigenfunctions (current pattern in the wall)  of the MHD mode </a:t>
            </a:r>
          </a:p>
          <a:p>
            <a:r>
              <a:rPr lang="en-US" b="1" u="sng"/>
              <a:t>Workflow status</a:t>
            </a:r>
            <a:r>
              <a:rPr lang="en-US"/>
              <a:t>: initial tests are performed, work on the 3D wall integration is in progress.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765175"/>
          </a:xfrm>
        </p:spPr>
        <p:txBody>
          <a:bodyPr/>
          <a:lstStyle/>
          <a:p>
            <a:r>
              <a:rPr lang="it-IT" sz="2400" dirty="0" smtClean="0"/>
              <a:t>Act1 – T2   Integration of NTM </a:t>
            </a:r>
            <a:r>
              <a:rPr lang="it-IT" sz="2400" dirty="0" err="1" smtClean="0"/>
              <a:t>module</a:t>
            </a:r>
            <a:r>
              <a:rPr lang="it-IT" sz="2400" dirty="0" smtClean="0"/>
              <a:t> in ETS</a:t>
            </a:r>
            <a:r>
              <a:rPr lang="it-IT" sz="2400" dirty="0"/>
              <a:t> </a:t>
            </a:r>
            <a:r>
              <a:rPr lang="it-IT" sz="2400" dirty="0" err="1" smtClean="0"/>
              <a:t>workflow</a:t>
            </a:r>
            <a:endParaRPr lang="it-IT" sz="2400" dirty="0" smtClean="0"/>
          </a:p>
        </p:txBody>
      </p:sp>
      <p:pic>
        <p:nvPicPr>
          <p:cNvPr id="25602" name="Picture 4" descr="Screen Shot 2012-12-07 at 1.45.3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765175"/>
            <a:ext cx="63706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64075" y="1906588"/>
            <a:ext cx="1566863" cy="60483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NTM actor in Transport</a:t>
            </a:r>
          </a:p>
        </p:txBody>
      </p:sp>
      <p:sp>
        <p:nvSpPr>
          <p:cNvPr id="5" name="Oval 7"/>
          <p:cNvSpPr/>
          <p:nvPr/>
        </p:nvSpPr>
        <p:spPr>
          <a:xfrm>
            <a:off x="5040313" y="2511425"/>
            <a:ext cx="504825" cy="393700"/>
          </a:xfrm>
          <a:prstGeom prst="ellipse">
            <a:avLst/>
          </a:prstGeom>
          <a:solidFill>
            <a:srgbClr val="FF0000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3522663" y="2508250"/>
            <a:ext cx="503237" cy="44767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84488" y="2003425"/>
            <a:ext cx="1779587" cy="47783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checktearing</a:t>
            </a:r>
            <a:endParaRPr lang="en-US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7" name="Picture 4" descr="NTMresult_exampl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900" y="3971925"/>
            <a:ext cx="37973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739" y="4365104"/>
            <a:ext cx="4014744" cy="2031325"/>
          </a:xfrm>
          <a:prstGeom prst="rect">
            <a:avLst/>
          </a:prstGeom>
          <a:blipFill rotWithShape="1">
            <a:blip r:embed="rId5"/>
            <a:stretch>
              <a:fillRect l="-1368" t="-1502" b="-390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784225"/>
          </a:xfrm>
        </p:spPr>
        <p:txBody>
          <a:bodyPr/>
          <a:lstStyle/>
          <a:p>
            <a:r>
              <a:rPr lang="fr-FR" sz="2400" dirty="0" smtClean="0"/>
              <a:t>ACT1 – T3 T4 – Progress in free </a:t>
            </a:r>
            <a:r>
              <a:rPr lang="fr-FR" sz="2400" dirty="0" err="1" smtClean="0"/>
              <a:t>boudary</a:t>
            </a:r>
            <a:r>
              <a:rPr lang="fr-FR" sz="2400" dirty="0" smtClean="0"/>
              <a:t> </a:t>
            </a:r>
            <a:r>
              <a:rPr lang="fr-FR" sz="2400" dirty="0" err="1" smtClean="0"/>
              <a:t>equilibrium</a:t>
            </a:r>
            <a:r>
              <a:rPr lang="fr-FR" sz="2400" dirty="0" smtClean="0"/>
              <a:t> code CEDRES</a:t>
            </a:r>
            <a:endParaRPr lang="it-IT" sz="2400" dirty="0" smtClean="0"/>
          </a:p>
        </p:txBody>
      </p:sp>
      <p:sp>
        <p:nvSpPr>
          <p:cNvPr id="27650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Conference name, data and Presenter</a:t>
            </a:r>
            <a:endParaRPr lang="en-US" sz="800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E9CC18-65B9-47DD-AE94-4416E291C6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b="0" smtClean="0"/>
          </a:p>
        </p:txBody>
      </p:sp>
      <p:sp>
        <p:nvSpPr>
          <p:cNvPr id="5" name="ZoneTexte 3"/>
          <p:cNvSpPr txBox="1"/>
          <p:nvPr/>
        </p:nvSpPr>
        <p:spPr>
          <a:xfrm>
            <a:off x="407988" y="1508125"/>
            <a:ext cx="8424862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u="sng" dirty="0" err="1" smtClean="0"/>
              <a:t>Tasks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performed</a:t>
            </a:r>
            <a:r>
              <a:rPr lang="fr-FR" sz="1600" dirty="0" smtClean="0"/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smtClean="0"/>
              <a:t>Simulations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workflow</a:t>
            </a:r>
            <a:r>
              <a:rPr lang="fr-FR" sz="1600" dirty="0" smtClean="0"/>
              <a:t> CRONOS-CEDRES/FREEBIE </a:t>
            </a:r>
            <a:r>
              <a:rPr lang="fr-FR" sz="1600" dirty="0"/>
              <a:t>+ </a:t>
            </a:r>
            <a:r>
              <a:rPr lang="fr-FR" sz="1600" dirty="0" err="1"/>
              <a:t>controller</a:t>
            </a:r>
            <a:r>
              <a:rPr lang="fr-FR" sz="1600" dirty="0"/>
              <a:t> </a:t>
            </a:r>
            <a:r>
              <a:rPr lang="fr-FR" sz="1600" dirty="0" smtClean="0"/>
              <a:t> for ITER </a:t>
            </a:r>
            <a:r>
              <a:rPr lang="fr-FR" sz="1600" dirty="0" err="1" smtClean="0"/>
              <a:t>ramp</a:t>
            </a:r>
            <a:r>
              <a:rPr lang="fr-FR" sz="1600" dirty="0" smtClean="0"/>
              <a:t> up </a:t>
            </a:r>
            <a:r>
              <a:rPr lang="fr-FR" sz="1600" dirty="0" err="1" smtClean="0"/>
              <a:t>tested</a:t>
            </a:r>
            <a:r>
              <a:rPr lang="fr-FR" sz="1600" dirty="0" smtClean="0"/>
              <a:t> </a:t>
            </a:r>
            <a:r>
              <a:rPr lang="fr-FR" sz="1600" dirty="0" err="1" smtClean="0"/>
              <a:t>outside</a:t>
            </a:r>
            <a:r>
              <a:rPr lang="fr-FR" sz="1600" dirty="0" smtClean="0"/>
              <a:t> ITM </a:t>
            </a:r>
            <a:r>
              <a:rPr lang="fr-FR" sz="1600" dirty="0" err="1" smtClean="0"/>
              <a:t>environment</a:t>
            </a:r>
            <a:endParaRPr lang="fr-FR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err="1" smtClean="0"/>
              <a:t>Integration</a:t>
            </a:r>
            <a:r>
              <a:rPr lang="fr-FR" sz="1600" dirty="0" smtClean="0"/>
              <a:t> of the free-</a:t>
            </a:r>
            <a:r>
              <a:rPr lang="fr-FR" sz="1600" dirty="0" err="1" smtClean="0"/>
              <a:t>boudary</a:t>
            </a:r>
            <a:r>
              <a:rPr lang="fr-FR" sz="1600" dirty="0" smtClean="0"/>
              <a:t> </a:t>
            </a:r>
            <a:r>
              <a:rPr lang="fr-FR" sz="1600" dirty="0" err="1" smtClean="0"/>
              <a:t>equilibrium</a:t>
            </a:r>
            <a:r>
              <a:rPr lang="fr-FR" sz="1600" dirty="0" smtClean="0"/>
              <a:t> </a:t>
            </a:r>
            <a:r>
              <a:rPr lang="fr-FR" sz="1600" dirty="0" err="1" smtClean="0"/>
              <a:t>solver</a:t>
            </a:r>
            <a:r>
              <a:rPr lang="fr-FR" sz="1600" dirty="0" smtClean="0"/>
              <a:t> to the ETS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smtClean="0"/>
              <a:t>ETS-CEDRES </a:t>
            </a:r>
            <a:r>
              <a:rPr lang="fr-FR" sz="1600" dirty="0" err="1" smtClean="0"/>
              <a:t>loop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partial </a:t>
            </a:r>
            <a:r>
              <a:rPr lang="fr-FR" sz="1600" dirty="0" err="1" smtClean="0"/>
              <a:t>coupling</a:t>
            </a:r>
            <a:r>
              <a:rPr lang="fr-FR" sz="1600" dirty="0" smtClean="0"/>
              <a:t>: VDE in ITER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smtClean="0"/>
              <a:t>ETS-CEDRES </a:t>
            </a:r>
            <a:r>
              <a:rPr lang="fr-FR" sz="1600" dirty="0" err="1" smtClean="0"/>
              <a:t>workflow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full </a:t>
            </a:r>
            <a:r>
              <a:rPr lang="fr-FR" sz="1600" dirty="0" err="1" smtClean="0"/>
              <a:t>coupling</a:t>
            </a:r>
            <a:endParaRPr lang="fr-FR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err="1" smtClean="0"/>
              <a:t>Implementation</a:t>
            </a:r>
            <a:r>
              <a:rPr lang="fr-FR" sz="1600" dirty="0" smtClean="0"/>
              <a:t> of  </a:t>
            </a:r>
            <a:r>
              <a:rPr lang="fr-FR" sz="1600" dirty="0" err="1" smtClean="0"/>
              <a:t>controller</a:t>
            </a:r>
            <a:r>
              <a:rPr lang="fr-FR" sz="1600" dirty="0" smtClean="0"/>
              <a:t> in the free-</a:t>
            </a:r>
            <a:r>
              <a:rPr lang="fr-FR" sz="1600" dirty="0" err="1" smtClean="0"/>
              <a:t>boundary</a:t>
            </a:r>
            <a:r>
              <a:rPr lang="fr-FR" sz="1600" dirty="0" smtClean="0"/>
              <a:t> </a:t>
            </a:r>
            <a:r>
              <a:rPr lang="fr-FR" sz="1600" dirty="0" err="1" smtClean="0"/>
              <a:t>equilibrium</a:t>
            </a:r>
            <a:r>
              <a:rPr lang="fr-FR" sz="1600" dirty="0" smtClean="0"/>
              <a:t> </a:t>
            </a:r>
            <a:r>
              <a:rPr lang="fr-FR" sz="1600" dirty="0" err="1" smtClean="0"/>
              <a:t>workflow</a:t>
            </a:r>
            <a:endParaRPr lang="fr-FR" sz="1600" dirty="0" smtClean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C</a:t>
            </a:r>
            <a:r>
              <a:rPr lang="fr-FR" sz="1600" dirty="0" smtClean="0"/>
              <a:t>ontroller </a:t>
            </a:r>
            <a:r>
              <a:rPr lang="fr-FR" sz="1600" dirty="0" err="1" smtClean="0"/>
              <a:t>actor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generated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Simulink </a:t>
            </a:r>
            <a:r>
              <a:rPr lang="fr-FR" sz="1600" dirty="0"/>
              <a:t>TCV </a:t>
            </a:r>
            <a:r>
              <a:rPr lang="fr-FR" sz="1600" dirty="0" err="1"/>
              <a:t>controller</a:t>
            </a:r>
            <a:r>
              <a:rPr lang="fr-FR" sz="1600" dirty="0"/>
              <a:t> </a:t>
            </a:r>
            <a:r>
              <a:rPr lang="fr-FR" sz="1600" dirty="0" err="1" smtClean="0"/>
              <a:t>provided</a:t>
            </a:r>
            <a:r>
              <a:rPr lang="fr-FR" sz="1600" dirty="0" smtClean="0"/>
              <a:t> by CRPP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smtClean="0"/>
              <a:t>TCV simulation in open </a:t>
            </a:r>
            <a:r>
              <a:rPr lang="fr-FR" sz="1600" dirty="0" err="1" smtClean="0"/>
              <a:t>loop</a:t>
            </a:r>
            <a:r>
              <a:rPr lang="fr-FR" sz="1600" dirty="0" smtClean="0"/>
              <a:t>: VDE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well</a:t>
            </a:r>
            <a:r>
              <a:rPr lang="fr-FR" sz="1600" dirty="0" smtClean="0"/>
              <a:t> </a:t>
            </a:r>
            <a:r>
              <a:rPr lang="fr-FR" sz="1600" dirty="0" err="1" smtClean="0"/>
              <a:t>reproduced</a:t>
            </a:r>
            <a:endParaRPr lang="fr-FR" sz="1600" dirty="0" smtClean="0"/>
          </a:p>
        </p:txBody>
      </p:sp>
      <p:pic>
        <p:nvPicPr>
          <p:cNvPr id="27653" name="Image 4"/>
          <p:cNvPicPr>
            <a:picLocks noChangeAspect="1"/>
          </p:cNvPicPr>
          <p:nvPr/>
        </p:nvPicPr>
        <p:blipFill>
          <a:blip r:embed="rId3"/>
          <a:srcRect l="25905" t="25146" r="29935" b="42194"/>
          <a:stretch>
            <a:fillRect/>
          </a:stretch>
        </p:blipFill>
        <p:spPr bwMode="auto">
          <a:xfrm>
            <a:off x="309563" y="5013325"/>
            <a:ext cx="2879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062413"/>
            <a:ext cx="3335338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ZoneTexte 6"/>
          <p:cNvSpPr txBox="1">
            <a:spLocks noChangeArrowheads="1"/>
          </p:cNvSpPr>
          <p:nvPr/>
        </p:nvSpPr>
        <p:spPr bwMode="auto">
          <a:xfrm>
            <a:off x="490538" y="784225"/>
            <a:ext cx="7918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/>
              <a:t>Working group</a:t>
            </a:r>
            <a:r>
              <a:rPr lang="fr-FR"/>
              <a:t>: </a:t>
            </a:r>
          </a:p>
          <a:p>
            <a:r>
              <a:rPr lang="fr-FR"/>
              <a:t> </a:t>
            </a:r>
            <a:r>
              <a:rPr lang="fr-FR" sz="1600"/>
              <a:t>O. Barana, J. Blum, C. Boulbe, S. Brémond,  B. Faugeras, E. Nardon, R. Nouailletas</a:t>
            </a:r>
          </a:p>
        </p:txBody>
      </p:sp>
      <p:sp>
        <p:nvSpPr>
          <p:cNvPr id="27656" name="ZoneTexte 11"/>
          <p:cNvSpPr txBox="1">
            <a:spLocks noChangeArrowheads="1"/>
          </p:cNvSpPr>
          <p:nvPr/>
        </p:nvSpPr>
        <p:spPr bwMode="auto">
          <a:xfrm>
            <a:off x="611188" y="4508500"/>
            <a:ext cx="205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u="sng"/>
              <a:t>TCV controller 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978275"/>
            <a:ext cx="34623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ACT1-T5 MHD </a:t>
            </a:r>
            <a:r>
              <a:rPr lang="en-US" smtClean="0"/>
              <a:t>control</a:t>
            </a:r>
            <a:r>
              <a:rPr lang="sv-SE" smtClean="0"/>
              <a:t> workflow</a:t>
            </a:r>
            <a:endParaRPr lang="it-IT" smtClean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901700"/>
            <a:ext cx="58293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013450" y="925513"/>
            <a:ext cx="298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Purpose</a:t>
            </a:r>
            <a:r>
              <a:rPr lang="en-US"/>
              <a:t>: stability studies of Resistive Wall Mode in the presence of the active control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032500" y="2125663"/>
            <a:ext cx="298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Method</a:t>
            </a:r>
            <a:r>
              <a:rPr lang="en-US"/>
              <a:t>: use plasma response </a:t>
            </a:r>
            <a:r>
              <a:rPr lang="en-US" b="1" i="1"/>
              <a:t>P(i</a:t>
            </a:r>
            <a:r>
              <a:rPr lang="el-GR" b="1" i="1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sv-SE" b="1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v-S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/>
              <a:t>to the external perturbation </a:t>
            </a:r>
          </a:p>
          <a:p>
            <a:r>
              <a:rPr lang="en-US"/>
              <a:t>(</a:t>
            </a:r>
            <a:r>
              <a:rPr lang="en-US" sz="1200"/>
              <a:t>Y.Q.Liu, CPC, </a:t>
            </a:r>
            <a:r>
              <a:rPr lang="en-US" sz="1200" b="1"/>
              <a:t>176</a:t>
            </a:r>
            <a:r>
              <a:rPr lang="en-US" sz="1200"/>
              <a:t> (2007) 161)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184150" y="3933825"/>
            <a:ext cx="57515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Input (currently)</a:t>
            </a:r>
            <a:r>
              <a:rPr lang="en-US"/>
              <a:t>: equilibrium, frequency range</a:t>
            </a:r>
          </a:p>
          <a:p>
            <a:r>
              <a:rPr lang="en-US" b="1" u="sng"/>
              <a:t>Output (currently)</a:t>
            </a:r>
            <a:r>
              <a:rPr lang="en-US"/>
              <a:t>: plasma response to the unit current perturbation 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184150" y="5653088"/>
            <a:ext cx="5500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Workflow status</a:t>
            </a:r>
            <a:r>
              <a:rPr lang="en-US"/>
              <a:t>: response function is obtained for the JET-like equilibrium, controller design is in progress. 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4942707"/>
            <a:ext cx="1785938" cy="66672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2490788" y="4808538"/>
            <a:ext cx="2808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/>
              <a:t>b</a:t>
            </a:r>
            <a:r>
              <a:rPr lang="en-US" sz="1200" b="1" i="1" baseline="-25000"/>
              <a:t>s</a:t>
            </a:r>
            <a:r>
              <a:rPr lang="en-US" sz="1200" b="1" i="1"/>
              <a:t>(i</a:t>
            </a:r>
            <a:r>
              <a:rPr lang="el-GR" sz="1200" b="1" i="1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sv-SE" sz="1200" b="1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/>
              <a:t> –field measured by sensor</a:t>
            </a:r>
          </a:p>
          <a:p>
            <a:r>
              <a:rPr lang="en-US" sz="1200" b="1" i="1"/>
              <a:t>I</a:t>
            </a:r>
            <a:r>
              <a:rPr lang="en-US" sz="1200" b="1" i="1" baseline="-25000"/>
              <a:t>c</a:t>
            </a:r>
            <a:r>
              <a:rPr lang="en-US" sz="1200"/>
              <a:t> – current in the active coil</a:t>
            </a:r>
          </a:p>
          <a:p>
            <a:r>
              <a:rPr lang="en-US" sz="1200" b="1" i="1"/>
              <a:t>M</a:t>
            </a:r>
            <a:r>
              <a:rPr lang="en-US" sz="1200" b="1" i="1" baseline="-25000"/>
              <a:t>cs</a:t>
            </a:r>
            <a:r>
              <a:rPr lang="en-US" sz="1200"/>
              <a:t> – mutual inductance between active coil and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3131841" y="0"/>
            <a:ext cx="6012160" cy="836712"/>
          </a:xfrm>
        </p:spPr>
        <p:txBody>
          <a:bodyPr/>
          <a:lstStyle/>
          <a:p>
            <a:r>
              <a:rPr lang="it-IT" sz="2400" dirty="0" smtClean="0"/>
              <a:t>ACT2 - </a:t>
            </a:r>
            <a:r>
              <a:rPr lang="en-US" sz="2400" dirty="0"/>
              <a:t>Development and integration of standalone MHD modules and codes </a:t>
            </a:r>
            <a:endParaRPr lang="it-IT" sz="2400" dirty="0" smtClean="0"/>
          </a:p>
        </p:txBody>
      </p:sp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413" cy="4824636"/>
          </a:xfrm>
        </p:spPr>
        <p:txBody>
          <a:bodyPr/>
          <a:lstStyle/>
          <a:p>
            <a:r>
              <a:rPr lang="en-US" dirty="0" smtClean="0"/>
              <a:t>Adaptation and integration of new codes to the ITM infrastructure, porting on the Gateway and </a:t>
            </a:r>
            <a:r>
              <a:rPr lang="en-US" dirty="0" err="1" smtClean="0"/>
              <a:t>Gforge</a:t>
            </a:r>
            <a:r>
              <a:rPr lang="en-US" dirty="0" smtClean="0"/>
              <a:t> SVN, creation of a Kepler actor.</a:t>
            </a:r>
          </a:p>
          <a:p>
            <a:endParaRPr lang="en-US" dirty="0" smtClean="0"/>
          </a:p>
          <a:p>
            <a:r>
              <a:rPr lang="en-US" dirty="0" smtClean="0"/>
              <a:t>Adaptation of codes under development in the Associations during 2011 already ported to the Gateway, up to the stage of a tested Kepler 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M06">
  <a:themeElements>
    <a:clrScheme name="ITM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M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M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1466</Words>
  <Application>Microsoft Office PowerPoint</Application>
  <PresentationFormat>Presentazione su schermo (4:3)</PresentationFormat>
  <Paragraphs>205</Paragraphs>
  <Slides>18</Slides>
  <Notes>18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ITM06</vt:lpstr>
      <vt:lpstr>Presentazione standard di PowerPoint</vt:lpstr>
      <vt:lpstr>IMP12 tasks in 2012</vt:lpstr>
      <vt:lpstr>ACT1 - Integration of equilibrium and MHD modules into ITM Workflows</vt:lpstr>
      <vt:lpstr>ACT1-T1 MHD stability chain (a)</vt:lpstr>
      <vt:lpstr>ACT1-T1 MHD stability chain (b)</vt:lpstr>
      <vt:lpstr>Act1 – T2   Integration of NTM module in ETS workflow</vt:lpstr>
      <vt:lpstr>ACT1 – T3 T4 – Progress in free boudary equilibrium code CEDRES</vt:lpstr>
      <vt:lpstr>ACT1-T5 MHD control workflow</vt:lpstr>
      <vt:lpstr>ACT2 - Development and integration of standalone MHD modules and codes </vt:lpstr>
      <vt:lpstr>ACT2 - Resistive Wall Mode</vt:lpstr>
      <vt:lpstr>ACT2 – equilibrium with flow</vt:lpstr>
      <vt:lpstr>Act 3 - Verification and Validation </vt:lpstr>
      <vt:lpstr>ACT3 – T1/T2  EQUAL reconstruction equilibrium code</vt:lpstr>
      <vt:lpstr>ACT3-T3  Verification of equilibrium and MHD stability codes (a)</vt:lpstr>
      <vt:lpstr>ACT3-T3  Verification of equilibrium and MHD stability codes (b)</vt:lpstr>
      <vt:lpstr>Conclusions</vt:lpstr>
      <vt:lpstr>Plans for 2013, Challenges</vt:lpstr>
      <vt:lpstr>Codes</vt:lpstr>
    </vt:vector>
  </TitlesOfParts>
  <Company>Chalmers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IMP12-2012</dc:title>
  <dc:creator>dy</dc:creator>
  <cp:lastModifiedBy>Edmondo Giovannozzi</cp:lastModifiedBy>
  <cp:revision>149</cp:revision>
  <dcterms:created xsi:type="dcterms:W3CDTF">2012-12-04T12:06:55Z</dcterms:created>
  <dcterms:modified xsi:type="dcterms:W3CDTF">2012-12-13T13:01:45Z</dcterms:modified>
</cp:coreProperties>
</file>